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 varScale="1">
        <p:scale>
          <a:sx n="129" d="100"/>
          <a:sy n="129" d="100"/>
        </p:scale>
        <p:origin x="-18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699629-44FF-49F6-B932-B063913B91F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8AD0893-AE1A-4018-A197-150B3788493D}">
      <dgm:prSet phldrT="[Текст]" custT="1"/>
      <dgm:spPr>
        <a:solidFill>
          <a:schemeClr val="bg1">
            <a:alpha val="67000"/>
          </a:schemeClr>
        </a:solidFill>
        <a:ln>
          <a:noFill/>
        </a:ln>
      </dgm:spPr>
      <dgm:t>
        <a:bodyPr/>
        <a:lstStyle/>
        <a:p>
          <a:r>
            <a:rPr lang="ru-RU" sz="1300" b="1" dirty="0" smtClean="0">
              <a:solidFill>
                <a:schemeClr val="tx1"/>
              </a:solidFill>
            </a:rPr>
            <a:t>Участь у 2 телепередачах .</a:t>
          </a:r>
        </a:p>
        <a:p>
          <a:r>
            <a:rPr lang="ru-RU" sz="1300" b="1" dirty="0" smtClean="0">
              <a:solidFill>
                <a:schemeClr val="tx1"/>
              </a:solidFill>
            </a:rPr>
            <a:t>Створено </a:t>
          </a:r>
          <a:r>
            <a:rPr lang="ru-RU" sz="1300" b="1" dirty="0" err="1" smtClean="0">
              <a:solidFill>
                <a:schemeClr val="tx1"/>
              </a:solidFill>
            </a:rPr>
            <a:t>відеоролик</a:t>
          </a:r>
          <a:r>
            <a:rPr lang="ru-RU" sz="1300" b="1" dirty="0" smtClean="0">
              <a:solidFill>
                <a:schemeClr val="tx1"/>
              </a:solidFill>
            </a:rPr>
            <a:t> «</a:t>
          </a:r>
          <a:r>
            <a:rPr lang="ru-RU" sz="1300" b="1" dirty="0" err="1" smtClean="0">
              <a:solidFill>
                <a:schemeClr val="tx1"/>
              </a:solidFill>
            </a:rPr>
            <a:t>Державний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архів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Запорізької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області</a:t>
          </a:r>
          <a:r>
            <a:rPr lang="ru-RU" sz="1300" b="1" dirty="0" smtClean="0">
              <a:solidFill>
                <a:schemeClr val="tx1"/>
              </a:solidFill>
            </a:rPr>
            <a:t> – </a:t>
          </a:r>
          <a:r>
            <a:rPr lang="ru-RU" sz="1300" b="1" dirty="0" err="1" smtClean="0">
              <a:solidFill>
                <a:schemeClr val="tx1"/>
              </a:solidFill>
            </a:rPr>
            <a:t>доступність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фізична</a:t>
          </a:r>
          <a:r>
            <a:rPr lang="ru-RU" sz="1300" b="1" dirty="0" smtClean="0">
              <a:solidFill>
                <a:schemeClr val="tx1"/>
              </a:solidFill>
            </a:rPr>
            <a:t>, </a:t>
          </a:r>
          <a:r>
            <a:rPr lang="ru-RU" sz="1300" b="1" dirty="0" err="1" smtClean="0">
              <a:solidFill>
                <a:schemeClr val="tx1"/>
              </a:solidFill>
            </a:rPr>
            <a:t>цифрова</a:t>
          </a:r>
          <a:r>
            <a:rPr lang="ru-RU" sz="1300" b="1" dirty="0" smtClean="0">
              <a:solidFill>
                <a:schemeClr val="tx1"/>
              </a:solidFill>
            </a:rPr>
            <a:t>, </a:t>
          </a:r>
          <a:r>
            <a:rPr lang="ru-RU" sz="1300" b="1" dirty="0" err="1" smtClean="0">
              <a:solidFill>
                <a:schemeClr val="tx1"/>
              </a:solidFill>
            </a:rPr>
            <a:t>медійна</a:t>
          </a:r>
          <a:r>
            <a:rPr lang="ru-RU" sz="1300" b="1" dirty="0" smtClean="0">
              <a:solidFill>
                <a:schemeClr val="tx1"/>
              </a:solidFill>
            </a:rPr>
            <a:t>».</a:t>
          </a:r>
          <a:endParaRPr lang="ru-RU" sz="1300" b="1" dirty="0" smtClean="0">
            <a:solidFill>
              <a:schemeClr val="tx1"/>
            </a:solidFill>
          </a:endParaRPr>
        </a:p>
        <a:p>
          <a:r>
            <a:rPr lang="uk-UA" sz="1300" b="1" dirty="0" smtClean="0">
              <a:solidFill>
                <a:schemeClr val="tx1"/>
              </a:solidFill>
            </a:rPr>
            <a:t>Організовано практику студентів.</a:t>
          </a:r>
        </a:p>
      </dgm:t>
    </dgm:pt>
    <dgm:pt modelId="{1A639543-3EE9-473E-869B-2BD1D5DA15A5}" type="parTrans" cxnId="{F5A70983-88AD-4C7D-AD78-8FB16414CE8F}">
      <dgm:prSet/>
      <dgm:spPr/>
      <dgm:t>
        <a:bodyPr/>
        <a:lstStyle/>
        <a:p>
          <a:endParaRPr lang="uk-UA"/>
        </a:p>
      </dgm:t>
    </dgm:pt>
    <dgm:pt modelId="{2C4B0082-7872-4D58-8220-C070D02CBC87}" type="sibTrans" cxnId="{F5A70983-88AD-4C7D-AD78-8FB16414CE8F}">
      <dgm:prSet/>
      <dgm:spPr/>
      <dgm:t>
        <a:bodyPr/>
        <a:lstStyle/>
        <a:p>
          <a:endParaRPr lang="uk-UA"/>
        </a:p>
      </dgm:t>
    </dgm:pt>
    <dgm:pt modelId="{84D2368D-2690-43D5-9DB2-1CDC98989BF4}">
      <dgm:prSet custT="1"/>
      <dgm:spPr>
        <a:solidFill>
          <a:schemeClr val="bg1">
            <a:alpha val="67000"/>
          </a:schemeClr>
        </a:solidFill>
        <a:ln>
          <a:noFill/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300" b="1" dirty="0" smtClean="0">
              <a:solidFill>
                <a:schemeClr val="tx1"/>
              </a:solidFill>
            </a:rPr>
            <a:t>Прийнято на зберігання 3948 справ від 23 </a:t>
          </a:r>
          <a:r>
            <a:rPr lang="ru-RU" sz="1300" b="1" dirty="0" err="1" smtClean="0">
              <a:solidFill>
                <a:schemeClr val="tx1"/>
              </a:solidFill>
            </a:rPr>
            <a:t>установ-джерел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комплектування</a:t>
          </a:r>
          <a:r>
            <a:rPr lang="uk-UA" sz="1300" b="1" dirty="0" smtClean="0">
              <a:solidFill>
                <a:schemeClr val="tx1"/>
              </a:solidFill>
            </a:rPr>
            <a:t>,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300" b="1" dirty="0" smtClean="0">
              <a:solidFill>
                <a:schemeClr val="tx1"/>
              </a:solidFill>
            </a:rPr>
            <a:t>100 </a:t>
          </a:r>
          <a:r>
            <a:rPr lang="ru-RU" sz="1300" b="1" dirty="0" smtClean="0">
              <a:solidFill>
                <a:schemeClr val="tx1"/>
              </a:solidFill>
            </a:rPr>
            <a:t>од. обл. </a:t>
          </a:r>
          <a:r>
            <a:rPr lang="ru-RU" sz="1300" b="1" dirty="0" err="1" smtClean="0">
              <a:solidFill>
                <a:schemeClr val="tx1"/>
              </a:solidFill>
            </a:rPr>
            <a:t>цифрових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фотодокументів</a:t>
          </a:r>
          <a:r>
            <a:rPr lang="ru-RU" sz="1300" b="1" dirty="0" smtClean="0">
              <a:solidFill>
                <a:schemeClr val="tx1"/>
              </a:solidFill>
            </a:rPr>
            <a:t>.</a:t>
          </a:r>
          <a:endParaRPr lang="uk-UA" sz="1300" dirty="0" smtClean="0">
            <a:solidFill>
              <a:schemeClr val="tx1"/>
            </a:solidFill>
          </a:endParaRPr>
        </a:p>
      </dgm:t>
    </dgm:pt>
    <dgm:pt modelId="{50C069A5-CCA5-493A-AF6D-74B5C796B526}" type="parTrans" cxnId="{3F8806DF-8F67-4EC2-815D-CDD7C004DE4F}">
      <dgm:prSet/>
      <dgm:spPr/>
      <dgm:t>
        <a:bodyPr/>
        <a:lstStyle/>
        <a:p>
          <a:endParaRPr lang="uk-UA"/>
        </a:p>
      </dgm:t>
    </dgm:pt>
    <dgm:pt modelId="{A1930E81-33C6-47D9-87D8-9C8CC78ACFE7}" type="sibTrans" cxnId="{3F8806DF-8F67-4EC2-815D-CDD7C004DE4F}">
      <dgm:prSet/>
      <dgm:spPr/>
      <dgm:t>
        <a:bodyPr/>
        <a:lstStyle/>
        <a:p>
          <a:endParaRPr lang="uk-UA"/>
        </a:p>
      </dgm:t>
    </dgm:pt>
    <dgm:pt modelId="{BF25412C-5CD6-4FDF-9264-AB22AAA23A10}">
      <dgm:prSet custT="1"/>
      <dgm:spPr>
        <a:solidFill>
          <a:schemeClr val="bg1">
            <a:alpha val="67000"/>
          </a:schemeClr>
        </a:solidFill>
        <a:ln>
          <a:noFill/>
        </a:ln>
      </dgm:spPr>
      <dgm:t>
        <a:bodyPr/>
        <a:lstStyle/>
        <a:p>
          <a:pPr>
            <a:spcAft>
              <a:spcPts val="346"/>
            </a:spcAft>
          </a:pPr>
          <a:r>
            <a:rPr lang="ru-RU" sz="1300" b="1" dirty="0" smtClean="0">
              <a:solidFill>
                <a:schemeClr val="tx1"/>
              </a:solidFill>
            </a:rPr>
            <a:t>Оцифровано 829 справ </a:t>
          </a:r>
          <a:endParaRPr lang="ru-RU" sz="1300" b="1" dirty="0" smtClean="0">
            <a:solidFill>
              <a:schemeClr val="tx1"/>
            </a:solidFill>
          </a:endParaRPr>
        </a:p>
        <a:p>
          <a:pPr>
            <a:spcAft>
              <a:spcPts val="346"/>
            </a:spcAft>
          </a:pPr>
          <a:r>
            <a:rPr lang="ru-RU" sz="1300" b="1" dirty="0" smtClean="0">
              <a:solidFill>
                <a:schemeClr val="tx1"/>
              </a:solidFill>
            </a:rPr>
            <a:t>на </a:t>
          </a:r>
          <a:r>
            <a:rPr lang="ru-RU" sz="1300" b="1" dirty="0" smtClean="0">
              <a:solidFill>
                <a:schemeClr val="tx1"/>
              </a:solidFill>
            </a:rPr>
            <a:t>96226 </a:t>
          </a:r>
          <a:r>
            <a:rPr lang="ru-RU" sz="1300" b="1" dirty="0" err="1" smtClean="0">
              <a:solidFill>
                <a:schemeClr val="tx1"/>
              </a:solidFill>
            </a:rPr>
            <a:t>кадрів</a:t>
          </a:r>
          <a:r>
            <a:rPr lang="ru-RU" sz="1300" b="1" dirty="0" smtClean="0">
              <a:solidFill>
                <a:schemeClr val="tx1"/>
              </a:solidFill>
            </a:rPr>
            <a:t>.</a:t>
          </a:r>
        </a:p>
        <a:p>
          <a:pPr>
            <a:spcAft>
              <a:spcPts val="346"/>
            </a:spcAft>
          </a:pPr>
          <a:r>
            <a:rPr lang="ru-RU" sz="1300" b="1" dirty="0" smtClean="0">
              <a:solidFill>
                <a:schemeClr val="tx1"/>
              </a:solidFill>
            </a:rPr>
            <a:t>Оцифровано за </a:t>
          </a:r>
          <a:r>
            <a:rPr lang="ru-RU" sz="1300" b="1" dirty="0" err="1" smtClean="0">
              <a:solidFill>
                <a:schemeClr val="tx1"/>
              </a:solidFill>
            </a:rPr>
            <a:t>угодою</a:t>
          </a:r>
          <a:r>
            <a:rPr lang="ru-RU" sz="1300" b="1" dirty="0" smtClean="0">
              <a:solidFill>
                <a:schemeClr val="tx1"/>
              </a:solidFill>
            </a:rPr>
            <a:t> з </a:t>
          </a:r>
          <a:r>
            <a:rPr lang="en-US" sz="1300" b="1" dirty="0" err="1" smtClean="0">
              <a:solidFill>
                <a:schemeClr val="tx1"/>
              </a:solidFill>
            </a:rPr>
            <a:t>FamilySearch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smtClean="0">
              <a:solidFill>
                <a:schemeClr val="tx1"/>
              </a:solidFill>
            </a:rPr>
            <a:t>3807 справ на </a:t>
          </a:r>
          <a:r>
            <a:rPr lang="ru-RU" sz="1300" b="1" dirty="0" smtClean="0">
              <a:solidFill>
                <a:schemeClr val="tx1"/>
              </a:solidFill>
            </a:rPr>
            <a:t>797321 </a:t>
          </a:r>
          <a:r>
            <a:rPr lang="ru-RU" sz="1300" b="1" dirty="0" err="1" smtClean="0">
              <a:solidFill>
                <a:schemeClr val="tx1"/>
              </a:solidFill>
            </a:rPr>
            <a:t>кадрів</a:t>
          </a:r>
          <a:r>
            <a:rPr lang="ru-RU" sz="1300" b="1" dirty="0" smtClean="0">
              <a:solidFill>
                <a:schemeClr val="tx1"/>
              </a:solidFill>
            </a:rPr>
            <a:t>.</a:t>
          </a:r>
        </a:p>
        <a:p>
          <a:pPr>
            <a:spcAft>
              <a:spcPts val="346"/>
            </a:spcAft>
          </a:pPr>
          <a:r>
            <a:rPr lang="ru-RU" sz="1300" b="1" dirty="0" err="1" smtClean="0">
              <a:solidFill>
                <a:schemeClr val="tx1"/>
              </a:solidFill>
            </a:rPr>
            <a:t>Оприлюднено</a:t>
          </a:r>
          <a:r>
            <a:rPr lang="ru-RU" sz="1300" b="1" dirty="0" smtClean="0">
              <a:solidFill>
                <a:schemeClr val="tx1"/>
              </a:solidFill>
            </a:rPr>
            <a:t> на </a:t>
          </a:r>
          <a:r>
            <a:rPr lang="ru-RU" sz="1300" b="1" dirty="0" err="1" smtClean="0">
              <a:solidFill>
                <a:schemeClr val="tx1"/>
              </a:solidFill>
            </a:rPr>
            <a:t>сайті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архіву</a:t>
          </a:r>
          <a:r>
            <a:rPr lang="ru-RU" sz="1300" b="1" dirty="0" smtClean="0">
              <a:solidFill>
                <a:schemeClr val="tx1"/>
              </a:solidFill>
            </a:rPr>
            <a:t> 1034 описи справ.</a:t>
          </a:r>
          <a:endParaRPr lang="uk-UA" sz="1300" dirty="0">
            <a:solidFill>
              <a:schemeClr val="tx1"/>
            </a:solidFill>
          </a:endParaRPr>
        </a:p>
      </dgm:t>
    </dgm:pt>
    <dgm:pt modelId="{672AB54D-F74F-4271-9B4B-20BCB179703D}" type="parTrans" cxnId="{1812C04B-15F8-4863-BADC-72ED40EE5FFE}">
      <dgm:prSet/>
      <dgm:spPr/>
      <dgm:t>
        <a:bodyPr/>
        <a:lstStyle/>
        <a:p>
          <a:endParaRPr lang="uk-UA"/>
        </a:p>
      </dgm:t>
    </dgm:pt>
    <dgm:pt modelId="{37E18BE7-8667-4F33-B434-0DB77D19392A}" type="sibTrans" cxnId="{1812C04B-15F8-4863-BADC-72ED40EE5FFE}">
      <dgm:prSet/>
      <dgm:spPr/>
      <dgm:t>
        <a:bodyPr/>
        <a:lstStyle/>
        <a:p>
          <a:endParaRPr lang="uk-UA"/>
        </a:p>
      </dgm:t>
    </dgm:pt>
    <dgm:pt modelId="{351C0A29-E909-4357-A7A3-8AEA1584C634}">
      <dgm:prSet custT="1"/>
      <dgm:spPr>
        <a:solidFill>
          <a:schemeClr val="bg1">
            <a:alpha val="68000"/>
          </a:schemeClr>
        </a:solidFill>
        <a:ln>
          <a:noFill/>
        </a:ln>
      </dgm:spPr>
      <dgm:t>
        <a:bodyPr/>
        <a:lstStyle/>
        <a:p>
          <a:pPr algn="ctr"/>
          <a:r>
            <a:rPr lang="ru-RU" sz="1300" b="1" dirty="0" err="1" smtClean="0">
              <a:solidFill>
                <a:schemeClr val="tx1"/>
              </a:solidFill>
            </a:rPr>
            <a:t>Підготовлено</a:t>
          </a:r>
          <a:r>
            <a:rPr lang="ru-RU" sz="1300" b="1" dirty="0" smtClean="0">
              <a:solidFill>
                <a:schemeClr val="tx1"/>
              </a:solidFill>
            </a:rPr>
            <a:t> 5 онлайн </a:t>
          </a:r>
          <a:r>
            <a:rPr lang="ru-RU" sz="1300" b="1" dirty="0" err="1" smtClean="0">
              <a:solidFill>
                <a:schemeClr val="tx1"/>
              </a:solidFill>
            </a:rPr>
            <a:t>виставок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архівних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документів</a:t>
          </a:r>
          <a:r>
            <a:rPr lang="ru-RU" sz="1300" b="1" dirty="0" smtClean="0">
              <a:solidFill>
                <a:schemeClr val="tx1"/>
              </a:solidFill>
            </a:rPr>
            <a:t>.</a:t>
          </a:r>
          <a:endParaRPr lang="uk-UA" sz="1300" b="1" dirty="0" smtClean="0">
            <a:solidFill>
              <a:schemeClr val="tx1"/>
            </a:solidFill>
          </a:endParaRPr>
        </a:p>
        <a:p>
          <a:pPr algn="ctr"/>
          <a:r>
            <a:rPr lang="ru-RU" sz="1300" b="1" dirty="0" err="1" smtClean="0">
              <a:solidFill>
                <a:schemeClr val="tx1"/>
              </a:solidFill>
            </a:rPr>
            <a:t>Виконано</a:t>
          </a:r>
          <a:r>
            <a:rPr lang="ru-RU" sz="1300" b="1" dirty="0" smtClean="0">
              <a:solidFill>
                <a:schemeClr val="tx1"/>
              </a:solidFill>
            </a:rPr>
            <a:t> 1573 </a:t>
          </a:r>
          <a:r>
            <a:rPr lang="ru-RU" sz="1300" b="1" dirty="0" err="1" smtClean="0">
              <a:solidFill>
                <a:schemeClr val="tx1"/>
              </a:solidFill>
            </a:rPr>
            <a:t>звернення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громадян</a:t>
          </a:r>
          <a:r>
            <a:rPr lang="ru-RU" sz="1300" b="1" dirty="0" smtClean="0">
              <a:solidFill>
                <a:schemeClr val="tx1"/>
              </a:solidFill>
            </a:rPr>
            <a:t>, видано 2259 </a:t>
          </a:r>
          <a:r>
            <a:rPr lang="ru-RU" sz="1300" b="1" dirty="0" err="1" smtClean="0">
              <a:solidFill>
                <a:schemeClr val="tx1"/>
              </a:solidFill>
            </a:rPr>
            <a:t>довідок</a:t>
          </a:r>
          <a:r>
            <a:rPr lang="ru-RU" sz="1300" b="1" dirty="0" smtClean="0">
              <a:solidFill>
                <a:schemeClr val="tx1"/>
              </a:solidFill>
            </a:rPr>
            <a:t> та </a:t>
          </a:r>
          <a:r>
            <a:rPr lang="ru-RU" sz="1300" b="1" dirty="0" err="1" smtClean="0">
              <a:solidFill>
                <a:schemeClr val="tx1"/>
              </a:solidFill>
            </a:rPr>
            <a:t>інформаційних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документів</a:t>
          </a:r>
          <a:r>
            <a:rPr lang="ru-RU" sz="1300" b="1" dirty="0" smtClean="0">
              <a:solidFill>
                <a:schemeClr val="tx1"/>
              </a:solidFill>
            </a:rPr>
            <a:t>.</a:t>
          </a:r>
          <a:endParaRPr lang="uk-UA" sz="1300" b="1" dirty="0" smtClean="0">
            <a:solidFill>
              <a:schemeClr val="tx1"/>
            </a:solidFill>
          </a:endParaRPr>
        </a:p>
        <a:p>
          <a:pPr algn="ctr"/>
          <a:r>
            <a:rPr lang="ru-RU" sz="1300" b="1" dirty="0" smtClean="0">
              <a:solidFill>
                <a:schemeClr val="tx1"/>
              </a:solidFill>
            </a:rPr>
            <a:t>У читальному </a:t>
          </a:r>
          <a:r>
            <a:rPr lang="ru-RU" sz="1300" b="1" dirty="0" err="1" smtClean="0">
              <a:solidFill>
                <a:schemeClr val="tx1"/>
              </a:solidFill>
            </a:rPr>
            <a:t>залі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організовано</a:t>
          </a:r>
          <a:r>
            <a:rPr lang="ru-RU" sz="1300" b="1" dirty="0" smtClean="0">
              <a:solidFill>
                <a:schemeClr val="tx1"/>
              </a:solidFill>
            </a:rPr>
            <a:t> роботу 18 </a:t>
          </a:r>
          <a:r>
            <a:rPr lang="ru-RU" sz="1300" b="1" dirty="0" err="1" smtClean="0">
              <a:solidFill>
                <a:schemeClr val="tx1"/>
              </a:solidFill>
            </a:rPr>
            <a:t>користувачам</a:t>
          </a:r>
          <a:r>
            <a:rPr lang="ru-RU" sz="1300" b="1" dirty="0" smtClean="0">
              <a:solidFill>
                <a:schemeClr val="tx1"/>
              </a:solidFill>
            </a:rPr>
            <a:t>.</a:t>
          </a:r>
          <a:endParaRPr lang="ru-RU" sz="1300" b="1" dirty="0" smtClean="0">
            <a:solidFill>
              <a:schemeClr val="tx1"/>
            </a:solidFill>
          </a:endParaRPr>
        </a:p>
      </dgm:t>
    </dgm:pt>
    <dgm:pt modelId="{FDDD1766-8187-40E6-ADE3-ED544EB0DBB2}" type="parTrans" cxnId="{0B0306AB-A66F-4F96-BDDE-22DC54AA4D8F}">
      <dgm:prSet/>
      <dgm:spPr/>
      <dgm:t>
        <a:bodyPr/>
        <a:lstStyle/>
        <a:p>
          <a:endParaRPr lang="uk-UA"/>
        </a:p>
      </dgm:t>
    </dgm:pt>
    <dgm:pt modelId="{B66F956A-ED65-4123-A5D6-D5B64292AADB}" type="sibTrans" cxnId="{0B0306AB-A66F-4F96-BDDE-22DC54AA4D8F}">
      <dgm:prSet/>
      <dgm:spPr/>
      <dgm:t>
        <a:bodyPr/>
        <a:lstStyle/>
        <a:p>
          <a:endParaRPr lang="uk-UA"/>
        </a:p>
      </dgm:t>
    </dgm:pt>
    <dgm:pt modelId="{F4E57AE6-D71F-4C11-8C12-3FA601736379}">
      <dgm:prSet custT="1"/>
      <dgm:spPr>
        <a:solidFill>
          <a:schemeClr val="bg1">
            <a:alpha val="68000"/>
          </a:schemeClr>
        </a:solidFill>
        <a:ln>
          <a:noFill/>
        </a:ln>
      </dgm:spPr>
      <dgm:t>
        <a:bodyPr/>
        <a:lstStyle/>
        <a:p>
          <a:pPr marR="0" eaLnBrk="1" fontAlgn="auto" latinLnBrk="0" hangingPunct="1">
            <a:lnSpc>
              <a:spcPct val="100000"/>
            </a:lnSpc>
            <a:spcAft>
              <a:spcPts val="0"/>
            </a:spcAft>
            <a:buClrTx/>
            <a:buSzTx/>
            <a:buFontTx/>
            <a:tabLst/>
            <a:defRPr/>
          </a:pPr>
          <a:r>
            <a:rPr lang="uk-UA" sz="1300" b="1" dirty="0" smtClean="0">
              <a:solidFill>
                <a:schemeClr val="tx1"/>
              </a:solidFill>
            </a:rPr>
            <a:t>Проведено 6 засідань ЕПК:</a:t>
          </a:r>
        </a:p>
        <a:p>
          <a:pPr marR="0" eaLnBrk="1" fontAlgn="auto" latinLnBrk="0" hangingPunct="1">
            <a:lnSpc>
              <a:spcPct val="100000"/>
            </a:lnSpc>
            <a:spcAft>
              <a:spcPts val="0"/>
            </a:spcAft>
            <a:buClrTx/>
            <a:buSzTx/>
            <a:buFontTx/>
            <a:tabLst/>
            <a:defRPr/>
          </a:pPr>
          <a:r>
            <a:rPr lang="uk-UA" sz="1300" b="1" dirty="0" smtClean="0">
              <a:solidFill>
                <a:schemeClr val="tx1"/>
              </a:solidFill>
            </a:rPr>
            <a:t>погоджено 117 документів (актів, інструкцій, положень, номенклатур),</a:t>
          </a:r>
        </a:p>
        <a:p>
          <a:pPr marR="0" eaLnBrk="1" fontAlgn="auto" latinLnBrk="0" hangingPunct="1">
            <a:lnSpc>
              <a:spcPct val="100000"/>
            </a:lnSpc>
            <a:spcAft>
              <a:spcPts val="0"/>
            </a:spcAft>
            <a:buClrTx/>
            <a:buSzTx/>
            <a:buFontTx/>
            <a:tabLst/>
            <a:defRPr/>
          </a:pPr>
          <a:r>
            <a:rPr lang="uk-UA" sz="1300" b="1" dirty="0" smtClean="0">
              <a:solidFill>
                <a:schemeClr val="tx1"/>
              </a:solidFill>
            </a:rPr>
            <a:t>схвалено та погоджено 116 описів на 28296 од. зб.</a:t>
          </a:r>
        </a:p>
      </dgm:t>
    </dgm:pt>
    <dgm:pt modelId="{8AA57E19-B4FA-4F2A-BCB2-C0CC7C9172C9}" type="parTrans" cxnId="{D3FC842F-7E5E-453C-A242-6C43FDC23AC2}">
      <dgm:prSet/>
      <dgm:spPr/>
      <dgm:t>
        <a:bodyPr/>
        <a:lstStyle/>
        <a:p>
          <a:endParaRPr lang="uk-UA"/>
        </a:p>
      </dgm:t>
    </dgm:pt>
    <dgm:pt modelId="{69AC2E30-EC4C-48E9-A2BE-C74E38283970}" type="sibTrans" cxnId="{D3FC842F-7E5E-453C-A242-6C43FDC23AC2}">
      <dgm:prSet/>
      <dgm:spPr/>
      <dgm:t>
        <a:bodyPr/>
        <a:lstStyle/>
        <a:p>
          <a:endParaRPr lang="uk-UA"/>
        </a:p>
      </dgm:t>
    </dgm:pt>
    <dgm:pt modelId="{C89F95D4-8EC7-4B7B-BBA5-623FE17136B8}">
      <dgm:prSet custT="1"/>
      <dgm:spPr>
        <a:solidFill>
          <a:schemeClr val="bg1">
            <a:alpha val="67000"/>
          </a:schemeClr>
        </a:solidFill>
        <a:ln>
          <a:noFill/>
        </a:ln>
      </dgm:spPr>
      <dgm:t>
        <a:bodyPr/>
        <a:lstStyle/>
        <a:p>
          <a:r>
            <a:rPr lang="uk-UA" sz="1300" b="1" dirty="0" smtClean="0">
              <a:solidFill>
                <a:schemeClr val="tx1"/>
              </a:solidFill>
            </a:rPr>
            <a:t>До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бази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даних</a:t>
          </a:r>
          <a:r>
            <a:rPr lang="ru-RU" sz="1300" b="1" dirty="0" smtClean="0">
              <a:solidFill>
                <a:schemeClr val="tx1"/>
              </a:solidFill>
            </a:rPr>
            <a:t> «</a:t>
          </a:r>
          <a:r>
            <a:rPr lang="ru-RU" sz="1300" b="1" dirty="0" err="1" smtClean="0">
              <a:solidFill>
                <a:schemeClr val="tx1"/>
              </a:solidFill>
            </a:rPr>
            <a:t>Український</a:t>
          </a:r>
          <a:r>
            <a:rPr lang="ru-RU" sz="1300" b="1" dirty="0" smtClean="0">
              <a:solidFill>
                <a:schemeClr val="tx1"/>
              </a:solidFill>
            </a:rPr>
            <a:t> мартиролог ХХ </a:t>
          </a:r>
          <a:r>
            <a:rPr lang="ru-RU" sz="1300" b="1" dirty="0" err="1" smtClean="0">
              <a:solidFill>
                <a:schemeClr val="tx1"/>
              </a:solidFill>
            </a:rPr>
            <a:t>століття</a:t>
          </a:r>
          <a:r>
            <a:rPr lang="ru-RU" sz="1300" b="1" dirty="0" smtClean="0">
              <a:solidFill>
                <a:schemeClr val="tx1"/>
              </a:solidFill>
            </a:rPr>
            <a:t>» внесено </a:t>
          </a:r>
          <a:r>
            <a:rPr lang="ru-RU" sz="1300" b="1" dirty="0" err="1" smtClean="0">
              <a:solidFill>
                <a:schemeClr val="tx1"/>
              </a:solidFill>
            </a:rPr>
            <a:t>інформацію</a:t>
          </a:r>
          <a:r>
            <a:rPr lang="ru-RU" sz="1300" b="1" dirty="0" smtClean="0">
              <a:solidFill>
                <a:schemeClr val="tx1"/>
              </a:solidFill>
            </a:rPr>
            <a:t> про 1021 </a:t>
          </a:r>
          <a:r>
            <a:rPr lang="ru-RU" sz="1300" b="1" dirty="0" err="1" smtClean="0">
              <a:solidFill>
                <a:schemeClr val="tx1"/>
              </a:solidFill>
            </a:rPr>
            <a:t>репресовану</a:t>
          </a:r>
          <a:r>
            <a:rPr lang="ru-RU" sz="1300" b="1" dirty="0" smtClean="0">
              <a:solidFill>
                <a:schemeClr val="tx1"/>
              </a:solidFill>
            </a:rPr>
            <a:t> особу (</a:t>
          </a:r>
          <a:r>
            <a:rPr lang="ru-RU" sz="1300" b="1" dirty="0" err="1" smtClean="0">
              <a:solidFill>
                <a:schemeClr val="tx1"/>
              </a:solidFill>
            </a:rPr>
            <a:t>всього</a:t>
          </a:r>
          <a:r>
            <a:rPr lang="ru-RU" sz="1300" b="1" dirty="0" smtClean="0">
              <a:solidFill>
                <a:schemeClr val="tx1"/>
              </a:solidFill>
            </a:rPr>
            <a:t> – 6603 </a:t>
          </a:r>
          <a:r>
            <a:rPr lang="ru-RU" sz="1300" b="1" dirty="0" err="1" smtClean="0">
              <a:solidFill>
                <a:schemeClr val="tx1"/>
              </a:solidFill>
            </a:rPr>
            <a:t>репресованих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осіб</a:t>
          </a:r>
          <a:r>
            <a:rPr lang="ru-RU" sz="1300" b="1" dirty="0" smtClean="0">
              <a:solidFill>
                <a:schemeClr val="tx1"/>
              </a:solidFill>
            </a:rPr>
            <a:t>).</a:t>
          </a:r>
          <a:endParaRPr lang="uk-UA" sz="1300" b="1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uk-UA" sz="1300" b="1" dirty="0">
            <a:solidFill>
              <a:schemeClr val="tx1"/>
            </a:solidFill>
          </a:endParaRPr>
        </a:p>
      </dgm:t>
    </dgm:pt>
    <dgm:pt modelId="{146F7DF2-3B44-4B51-8D74-9FAF12AF7E42}" type="sibTrans" cxnId="{121CC621-3A93-48DF-858B-D6502CE87B61}">
      <dgm:prSet/>
      <dgm:spPr/>
      <dgm:t>
        <a:bodyPr/>
        <a:lstStyle/>
        <a:p>
          <a:endParaRPr lang="uk-UA"/>
        </a:p>
      </dgm:t>
    </dgm:pt>
    <dgm:pt modelId="{C8E2B832-0361-4AA5-9FA0-7E9B0322ABCC}" type="parTrans" cxnId="{121CC621-3A93-48DF-858B-D6502CE87B61}">
      <dgm:prSet/>
      <dgm:spPr/>
      <dgm:t>
        <a:bodyPr/>
        <a:lstStyle/>
        <a:p>
          <a:endParaRPr lang="uk-UA"/>
        </a:p>
      </dgm:t>
    </dgm:pt>
    <dgm:pt modelId="{7A505A5A-E806-44CF-B917-59811FA8D18A}">
      <dgm:prSet custT="1"/>
      <dgm:spPr>
        <a:solidFill>
          <a:schemeClr val="bg1">
            <a:alpha val="68000"/>
          </a:schemeClr>
        </a:solidFill>
        <a:ln>
          <a:noFill/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chemeClr val="tx1"/>
              </a:solidFill>
            </a:rPr>
            <a:t>Проведено роботу з </a:t>
          </a:r>
          <a:r>
            <a:rPr lang="ru-RU" sz="1300" b="1" dirty="0" err="1" smtClean="0">
              <a:solidFill>
                <a:schemeClr val="tx1"/>
              </a:solidFill>
            </a:rPr>
            <a:t>передавання</a:t>
          </a:r>
          <a:r>
            <a:rPr lang="ru-RU" sz="1300" b="1" dirty="0" smtClean="0">
              <a:solidFill>
                <a:schemeClr val="tx1"/>
              </a:solidFill>
            </a:rPr>
            <a:t> на </a:t>
          </a:r>
          <a:r>
            <a:rPr lang="ru-RU" sz="1300" b="1" dirty="0" err="1" smtClean="0">
              <a:solidFill>
                <a:schemeClr val="tx1"/>
              </a:solidFill>
            </a:rPr>
            <a:t>загальне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зберігання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розсекречених</a:t>
          </a:r>
          <a:r>
            <a:rPr lang="ru-RU" sz="1300" b="1" dirty="0" smtClean="0">
              <a:solidFill>
                <a:schemeClr val="tx1"/>
              </a:solidFill>
            </a:rPr>
            <a:t> справ 10 </a:t>
          </a:r>
          <a:r>
            <a:rPr lang="ru-RU" sz="1300" b="1" dirty="0" err="1" smtClean="0">
              <a:solidFill>
                <a:schemeClr val="tx1"/>
              </a:solidFill>
            </a:rPr>
            <a:t>архівних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фондів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колишнього</a:t>
          </a:r>
          <a:r>
            <a:rPr lang="ru-RU" sz="1300" b="1" smtClean="0">
              <a:solidFill>
                <a:schemeClr val="tx1"/>
              </a:solidFill>
            </a:rPr>
            <a:t> СРСР.</a:t>
          </a:r>
          <a:endParaRPr lang="uk-UA" sz="1300" b="1" dirty="0" smtClean="0"/>
        </a:p>
      </dgm:t>
    </dgm:pt>
    <dgm:pt modelId="{270FD57F-EC5A-4250-9FF0-4AD0A47CF93D}" type="sibTrans" cxnId="{6A633179-B9FD-4A7A-9EAE-5FC0E9DD7943}">
      <dgm:prSet/>
      <dgm:spPr/>
      <dgm:t>
        <a:bodyPr/>
        <a:lstStyle/>
        <a:p>
          <a:endParaRPr lang="uk-UA"/>
        </a:p>
      </dgm:t>
    </dgm:pt>
    <dgm:pt modelId="{704E9124-539E-4631-9D00-27721EB6B138}" type="parTrans" cxnId="{6A633179-B9FD-4A7A-9EAE-5FC0E9DD7943}">
      <dgm:prSet/>
      <dgm:spPr/>
      <dgm:t>
        <a:bodyPr/>
        <a:lstStyle/>
        <a:p>
          <a:endParaRPr lang="uk-UA"/>
        </a:p>
      </dgm:t>
    </dgm:pt>
    <dgm:pt modelId="{A4DCF35C-3DE8-43C1-A1E9-227AADD795FE}">
      <dgm:prSet phldrT="[Текст]" custT="1"/>
      <dgm:spPr>
        <a:solidFill>
          <a:schemeClr val="bg1">
            <a:alpha val="66000"/>
          </a:schemeClr>
        </a:solidFill>
        <a:ln>
          <a:noFill/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chemeClr val="tx1"/>
              </a:solidFill>
            </a:rPr>
            <a:t>Взято участь у </a:t>
          </a:r>
          <a:r>
            <a:rPr lang="ru-RU" sz="1300" b="1" dirty="0" err="1" smtClean="0">
              <a:solidFill>
                <a:schemeClr val="tx1"/>
              </a:solidFill>
            </a:rPr>
            <a:t>міжархівному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виставковому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проєкті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щодо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вшанування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героїв</a:t>
          </a:r>
          <a:r>
            <a:rPr lang="ru-RU" sz="1300" b="1" dirty="0" smtClean="0">
              <a:solidFill>
                <a:schemeClr val="tx1"/>
              </a:solidFill>
            </a:rPr>
            <a:t>.</a:t>
          </a:r>
          <a:endParaRPr lang="ru-RU" sz="13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chemeClr val="tx1"/>
              </a:solidFill>
            </a:rPr>
            <a:t> Презентовано </a:t>
          </a:r>
          <a:r>
            <a:rPr lang="ru-RU" sz="1300" b="1" dirty="0" err="1" smtClean="0">
              <a:solidFill>
                <a:schemeClr val="tx1"/>
              </a:solidFill>
            </a:rPr>
            <a:t>оцифровані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архівні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документи</a:t>
          </a:r>
          <a:r>
            <a:rPr lang="ru-RU" sz="1300" b="1" dirty="0" smtClean="0">
              <a:solidFill>
                <a:schemeClr val="tx1"/>
              </a:solidFill>
            </a:rPr>
            <a:t> на </a:t>
          </a:r>
          <a:r>
            <a:rPr lang="ru-RU" sz="1300" b="1" dirty="0" err="1" smtClean="0">
              <a:solidFill>
                <a:schemeClr val="tx1"/>
              </a:solidFill>
            </a:rPr>
            <a:t>ресурсі</a:t>
          </a:r>
          <a:r>
            <a:rPr lang="ru-RU" sz="1300" b="1" dirty="0" smtClean="0">
              <a:solidFill>
                <a:schemeClr val="tx1"/>
              </a:solidFill>
            </a:rPr>
            <a:t> «</a:t>
          </a:r>
          <a:r>
            <a:rPr lang="ru-RU" sz="1300" b="1" dirty="0" err="1" smtClean="0">
              <a:solidFill>
                <a:schemeClr val="tx1"/>
              </a:solidFill>
            </a:rPr>
            <a:t>Запорізька</a:t>
          </a:r>
          <a:r>
            <a:rPr lang="ru-RU" sz="1300" b="1" dirty="0" smtClean="0">
              <a:solidFill>
                <a:schemeClr val="tx1"/>
              </a:solidFill>
            </a:rPr>
            <a:t> </a:t>
          </a:r>
          <a:r>
            <a:rPr lang="ru-RU" sz="1300" b="1" dirty="0" err="1" smtClean="0">
              <a:solidFill>
                <a:schemeClr val="tx1"/>
              </a:solidFill>
            </a:rPr>
            <a:t>спадщина</a:t>
          </a:r>
          <a:r>
            <a:rPr lang="ru-RU" sz="1300" b="1" dirty="0" smtClean="0">
              <a:solidFill>
                <a:schemeClr val="tx1"/>
              </a:solidFill>
            </a:rPr>
            <a:t>».</a:t>
          </a:r>
        </a:p>
      </dgm:t>
    </dgm:pt>
    <dgm:pt modelId="{299CD72C-40B7-4FE6-A2A4-B51F8590997A}" type="sibTrans" cxnId="{6DA722C2-DAFF-48D8-B3CE-9C87F364B6F1}">
      <dgm:prSet/>
      <dgm:spPr/>
      <dgm:t>
        <a:bodyPr/>
        <a:lstStyle/>
        <a:p>
          <a:endParaRPr lang="uk-UA"/>
        </a:p>
      </dgm:t>
    </dgm:pt>
    <dgm:pt modelId="{06D68AE4-14C9-44EA-B23B-F5CFEA621DFA}" type="parTrans" cxnId="{6DA722C2-DAFF-48D8-B3CE-9C87F364B6F1}">
      <dgm:prSet/>
      <dgm:spPr/>
      <dgm:t>
        <a:bodyPr/>
        <a:lstStyle/>
        <a:p>
          <a:endParaRPr lang="uk-UA"/>
        </a:p>
      </dgm:t>
    </dgm:pt>
    <dgm:pt modelId="{2682DAE9-97B8-4CC2-81DA-B1556964188C}">
      <dgm:prSet phldrT="[Текст]" custT="1"/>
      <dgm:spPr>
        <a:solidFill>
          <a:schemeClr val="bg1">
            <a:alpha val="67000"/>
          </a:schemeClr>
        </a:solidFill>
        <a:ln>
          <a:noFill/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Проведено </a:t>
          </a:r>
          <a:r>
            <a:rPr lang="ru-RU" sz="1400" b="1" dirty="0" err="1" smtClean="0">
              <a:solidFill>
                <a:schemeClr val="tx1"/>
              </a:solidFill>
            </a:rPr>
            <a:t>перевіряння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наявності</a:t>
          </a:r>
          <a:r>
            <a:rPr lang="ru-RU" sz="1400" b="1" dirty="0" smtClean="0">
              <a:solidFill>
                <a:schemeClr val="tx1"/>
              </a:solidFill>
            </a:rPr>
            <a:t> і стану </a:t>
          </a:r>
          <a:r>
            <a:rPr lang="ru-RU" sz="1400" b="1" dirty="0" err="1" smtClean="0">
              <a:solidFill>
                <a:schemeClr val="tx1"/>
              </a:solidFill>
            </a:rPr>
            <a:t>документів</a:t>
          </a:r>
          <a:r>
            <a:rPr lang="ru-RU" sz="1400" b="1" dirty="0" smtClean="0">
              <a:solidFill>
                <a:schemeClr val="tx1"/>
              </a:solidFill>
            </a:rPr>
            <a:t> 17019 справ по 34 фондах.</a:t>
          </a:r>
          <a:endParaRPr lang="uk-UA" sz="1400" b="1" dirty="0" smtClean="0">
            <a:solidFill>
              <a:schemeClr val="tx1"/>
            </a:solidFill>
          </a:endParaRPr>
        </a:p>
      </dgm:t>
    </dgm:pt>
    <dgm:pt modelId="{0BA0961A-A041-46A8-9C30-3044B2263AC4}" type="parTrans" cxnId="{478C175A-1508-488E-9144-F626695B724F}">
      <dgm:prSet/>
      <dgm:spPr/>
      <dgm:t>
        <a:bodyPr/>
        <a:lstStyle/>
        <a:p>
          <a:endParaRPr lang="ru-RU"/>
        </a:p>
      </dgm:t>
    </dgm:pt>
    <dgm:pt modelId="{96C6AAD2-251A-4251-89CD-596A120D310D}" type="sibTrans" cxnId="{478C175A-1508-488E-9144-F626695B724F}">
      <dgm:prSet/>
      <dgm:spPr/>
      <dgm:t>
        <a:bodyPr/>
        <a:lstStyle/>
        <a:p>
          <a:endParaRPr lang="ru-RU"/>
        </a:p>
      </dgm:t>
    </dgm:pt>
    <dgm:pt modelId="{D38FBF3E-8BE7-4832-A7CE-23A2EAD910AE}" type="pres">
      <dgm:prSet presAssocID="{EE699629-44FF-49F6-B932-B063913B91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4CF614E-5B70-4D8C-A39F-3398F3FD90C0}" type="pres">
      <dgm:prSet presAssocID="{A4DCF35C-3DE8-43C1-A1E9-227AADD795FE}" presName="node" presStyleLbl="node1" presStyleIdx="0" presStyleCnt="9" custScaleX="110301" custScaleY="94012" custLinFactNeighborX="-1660" custLinFactNeighborY="674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72D3F4-EAF4-4605-AFED-999594F9849F}" type="pres">
      <dgm:prSet presAssocID="{299CD72C-40B7-4FE6-A2A4-B51F8590997A}" presName="sibTrans" presStyleCnt="0"/>
      <dgm:spPr/>
    </dgm:pt>
    <dgm:pt modelId="{4ED46FC5-4765-412F-9CDE-C2DAB7396270}" type="pres">
      <dgm:prSet presAssocID="{84D2368D-2690-43D5-9DB2-1CDC98989BF4}" presName="node" presStyleLbl="node1" presStyleIdx="1" presStyleCnt="9" custScaleY="96228" custLinFactNeighborX="-5151" custLinFactNeighborY="774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8D8263-B4F1-4D87-84AB-5896CAD70EAF}" type="pres">
      <dgm:prSet presAssocID="{A1930E81-33C6-47D9-87D8-9C8CC78ACFE7}" presName="sibTrans" presStyleCnt="0"/>
      <dgm:spPr/>
    </dgm:pt>
    <dgm:pt modelId="{BCE9126A-F14C-470A-A116-E18FF16A1B35}" type="pres">
      <dgm:prSet presAssocID="{BF25412C-5CD6-4FDF-9264-AB22AAA23A10}" presName="node" presStyleLbl="node1" presStyleIdx="2" presStyleCnt="9" custScaleY="96360" custLinFactNeighborX="-7639" custLinFactNeighborY="78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21C117-D2BA-4706-A32A-D3D1359AF5B3}" type="pres">
      <dgm:prSet presAssocID="{37E18BE7-8667-4F33-B434-0DB77D19392A}" presName="sibTrans" presStyleCnt="0"/>
      <dgm:spPr/>
    </dgm:pt>
    <dgm:pt modelId="{2E2D15DC-06B1-4BB1-9FBA-42A79CBCEFA0}" type="pres">
      <dgm:prSet presAssocID="{E8AD0893-AE1A-4018-A197-150B3788493D}" presName="node" presStyleLbl="node1" presStyleIdx="3" presStyleCnt="9" custScaleX="106452" custLinFactNeighborX="-3687" custLinFactNeighborY="-198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3AAA52C-02FB-4D5D-82D3-0852626C1FEA}" type="pres">
      <dgm:prSet presAssocID="{2C4B0082-7872-4D58-8220-C070D02CBC87}" presName="sibTrans" presStyleCnt="0"/>
      <dgm:spPr/>
    </dgm:pt>
    <dgm:pt modelId="{8C9DA650-BC8A-44DA-A199-15BAE1DD4FFE}" type="pres">
      <dgm:prSet presAssocID="{7A505A5A-E806-44CF-B917-59811FA8D18A}" presName="node" presStyleLbl="node1" presStyleIdx="4" presStyleCnt="9" custScaleY="90690" custLinFactNeighborX="1336" custLinFactNeighborY="58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FE3121-977C-4506-94E5-504F60BE7BAC}" type="pres">
      <dgm:prSet presAssocID="{270FD57F-EC5A-4250-9FF0-4AD0A47CF93D}" presName="sibTrans" presStyleCnt="0"/>
      <dgm:spPr/>
    </dgm:pt>
    <dgm:pt modelId="{4D323F4A-21B2-41CF-B468-E828BAA22A1F}" type="pres">
      <dgm:prSet presAssocID="{C89F95D4-8EC7-4B7B-BBA5-623FE17136B8}" presName="node" presStyleLbl="node1" presStyleIdx="5" presStyleCnt="9" custScaleY="97781" custLinFactNeighborX="-2488" custLinFactNeighborY="18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068240-1E41-4D40-8632-63A293491A21}" type="pres">
      <dgm:prSet presAssocID="{146F7DF2-3B44-4B51-8D74-9FAF12AF7E42}" presName="sibTrans" presStyleCnt="0"/>
      <dgm:spPr/>
    </dgm:pt>
    <dgm:pt modelId="{F6EA380B-B302-4F3B-B10B-0202553C2230}" type="pres">
      <dgm:prSet presAssocID="{351C0A29-E909-4357-A7A3-8AEA1584C634}" presName="node" presStyleLbl="node1" presStyleIdx="6" presStyleCnt="9" custScaleX="110000" custLinFactNeighborX="-1244" custLinFactNeighborY="-1104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FC8765-9DDC-4691-A9AF-D5DBFE9D94A3}" type="pres">
      <dgm:prSet presAssocID="{B66F956A-ED65-4123-A5D6-D5B64292AADB}" presName="sibTrans" presStyleCnt="0"/>
      <dgm:spPr/>
    </dgm:pt>
    <dgm:pt modelId="{D6A8C935-FBD2-45CF-A888-6F9DFDD3CD7F}" type="pres">
      <dgm:prSet presAssocID="{F4E57AE6-D71F-4C11-8C12-3FA601736379}" presName="node" presStyleLbl="node1" presStyleIdx="7" presStyleCnt="9" custScaleY="84207" custLinFactNeighborX="-2160" custLinFactNeighborY="-327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BA3BA2-CA8B-4306-8690-E9F7A279A074}" type="pres">
      <dgm:prSet presAssocID="{69AC2E30-EC4C-48E9-A2BE-C74E38283970}" presName="sibTrans" presStyleCnt="0"/>
      <dgm:spPr/>
    </dgm:pt>
    <dgm:pt modelId="{7F41B740-1DD1-461A-A598-01E07193E7AB}" type="pres">
      <dgm:prSet presAssocID="{2682DAE9-97B8-4CC2-81DA-B1556964188C}" presName="node" presStyleLbl="node1" presStyleIdx="8" presStyleCnt="9" custScaleY="71790" custLinFactNeighborX="-5670" custLinFactNeighborY="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806FD0-8C50-4E19-873F-0A3B252E0680}" type="presOf" srcId="{7A505A5A-E806-44CF-B917-59811FA8D18A}" destId="{8C9DA650-BC8A-44DA-A199-15BAE1DD4FFE}" srcOrd="0" destOrd="0" presId="urn:microsoft.com/office/officeart/2005/8/layout/default"/>
    <dgm:cxn modelId="{478C175A-1508-488E-9144-F626695B724F}" srcId="{EE699629-44FF-49F6-B932-B063913B91F3}" destId="{2682DAE9-97B8-4CC2-81DA-B1556964188C}" srcOrd="8" destOrd="0" parTransId="{0BA0961A-A041-46A8-9C30-3044B2263AC4}" sibTransId="{96C6AAD2-251A-4251-89CD-596A120D310D}"/>
    <dgm:cxn modelId="{1C2F4E5C-DE1A-459E-AF11-C3F2D57B8851}" type="presOf" srcId="{351C0A29-E909-4357-A7A3-8AEA1584C634}" destId="{F6EA380B-B302-4F3B-B10B-0202553C2230}" srcOrd="0" destOrd="0" presId="urn:microsoft.com/office/officeart/2005/8/layout/default"/>
    <dgm:cxn modelId="{1812C04B-15F8-4863-BADC-72ED40EE5FFE}" srcId="{EE699629-44FF-49F6-B932-B063913B91F3}" destId="{BF25412C-5CD6-4FDF-9264-AB22AAA23A10}" srcOrd="2" destOrd="0" parTransId="{672AB54D-F74F-4271-9B4B-20BCB179703D}" sibTransId="{37E18BE7-8667-4F33-B434-0DB77D19392A}"/>
    <dgm:cxn modelId="{121CC621-3A93-48DF-858B-D6502CE87B61}" srcId="{EE699629-44FF-49F6-B932-B063913B91F3}" destId="{C89F95D4-8EC7-4B7B-BBA5-623FE17136B8}" srcOrd="5" destOrd="0" parTransId="{C8E2B832-0361-4AA5-9FA0-7E9B0322ABCC}" sibTransId="{146F7DF2-3B44-4B51-8D74-9FAF12AF7E42}"/>
    <dgm:cxn modelId="{6A633179-B9FD-4A7A-9EAE-5FC0E9DD7943}" srcId="{EE699629-44FF-49F6-B932-B063913B91F3}" destId="{7A505A5A-E806-44CF-B917-59811FA8D18A}" srcOrd="4" destOrd="0" parTransId="{704E9124-539E-4631-9D00-27721EB6B138}" sibTransId="{270FD57F-EC5A-4250-9FF0-4AD0A47CF93D}"/>
    <dgm:cxn modelId="{F5A70983-88AD-4C7D-AD78-8FB16414CE8F}" srcId="{EE699629-44FF-49F6-B932-B063913B91F3}" destId="{E8AD0893-AE1A-4018-A197-150B3788493D}" srcOrd="3" destOrd="0" parTransId="{1A639543-3EE9-473E-869B-2BD1D5DA15A5}" sibTransId="{2C4B0082-7872-4D58-8220-C070D02CBC87}"/>
    <dgm:cxn modelId="{4D7F35E3-7A1F-4A4F-9304-01A138ACE679}" type="presOf" srcId="{A4DCF35C-3DE8-43C1-A1E9-227AADD795FE}" destId="{E4CF614E-5B70-4D8C-A39F-3398F3FD90C0}" srcOrd="0" destOrd="0" presId="urn:microsoft.com/office/officeart/2005/8/layout/default"/>
    <dgm:cxn modelId="{01ACBA96-1AF8-4F47-BABD-D7406A72E14A}" type="presOf" srcId="{E8AD0893-AE1A-4018-A197-150B3788493D}" destId="{2E2D15DC-06B1-4BB1-9FBA-42A79CBCEFA0}" srcOrd="0" destOrd="0" presId="urn:microsoft.com/office/officeart/2005/8/layout/default"/>
    <dgm:cxn modelId="{D3FC842F-7E5E-453C-A242-6C43FDC23AC2}" srcId="{EE699629-44FF-49F6-B932-B063913B91F3}" destId="{F4E57AE6-D71F-4C11-8C12-3FA601736379}" srcOrd="7" destOrd="0" parTransId="{8AA57E19-B4FA-4F2A-BCB2-C0CC7C9172C9}" sibTransId="{69AC2E30-EC4C-48E9-A2BE-C74E38283970}"/>
    <dgm:cxn modelId="{AF7FC244-7B2A-4335-B447-4800879AE130}" type="presOf" srcId="{84D2368D-2690-43D5-9DB2-1CDC98989BF4}" destId="{4ED46FC5-4765-412F-9CDE-C2DAB7396270}" srcOrd="0" destOrd="0" presId="urn:microsoft.com/office/officeart/2005/8/layout/default"/>
    <dgm:cxn modelId="{0B0306AB-A66F-4F96-BDDE-22DC54AA4D8F}" srcId="{EE699629-44FF-49F6-B932-B063913B91F3}" destId="{351C0A29-E909-4357-A7A3-8AEA1584C634}" srcOrd="6" destOrd="0" parTransId="{FDDD1766-8187-40E6-ADE3-ED544EB0DBB2}" sibTransId="{B66F956A-ED65-4123-A5D6-D5B64292AADB}"/>
    <dgm:cxn modelId="{3F8806DF-8F67-4EC2-815D-CDD7C004DE4F}" srcId="{EE699629-44FF-49F6-B932-B063913B91F3}" destId="{84D2368D-2690-43D5-9DB2-1CDC98989BF4}" srcOrd="1" destOrd="0" parTransId="{50C069A5-CCA5-493A-AF6D-74B5C796B526}" sibTransId="{A1930E81-33C6-47D9-87D8-9C8CC78ACFE7}"/>
    <dgm:cxn modelId="{9128C4E2-B7FF-42B6-8D87-DC97C0A68F5E}" type="presOf" srcId="{BF25412C-5CD6-4FDF-9264-AB22AAA23A10}" destId="{BCE9126A-F14C-470A-A116-E18FF16A1B35}" srcOrd="0" destOrd="0" presId="urn:microsoft.com/office/officeart/2005/8/layout/default"/>
    <dgm:cxn modelId="{074E72DB-9B5D-46B0-A251-E400CB4080D0}" type="presOf" srcId="{2682DAE9-97B8-4CC2-81DA-B1556964188C}" destId="{7F41B740-1DD1-461A-A598-01E07193E7AB}" srcOrd="0" destOrd="0" presId="urn:microsoft.com/office/officeart/2005/8/layout/default"/>
    <dgm:cxn modelId="{3E1A68EF-DA09-41FE-B914-32C341F36FF4}" type="presOf" srcId="{C89F95D4-8EC7-4B7B-BBA5-623FE17136B8}" destId="{4D323F4A-21B2-41CF-B468-E828BAA22A1F}" srcOrd="0" destOrd="0" presId="urn:microsoft.com/office/officeart/2005/8/layout/default"/>
    <dgm:cxn modelId="{6DA722C2-DAFF-48D8-B3CE-9C87F364B6F1}" srcId="{EE699629-44FF-49F6-B932-B063913B91F3}" destId="{A4DCF35C-3DE8-43C1-A1E9-227AADD795FE}" srcOrd="0" destOrd="0" parTransId="{06D68AE4-14C9-44EA-B23B-F5CFEA621DFA}" sibTransId="{299CD72C-40B7-4FE6-A2A4-B51F8590997A}"/>
    <dgm:cxn modelId="{98E386EE-5723-48CC-83E0-5C4F023BE6DF}" type="presOf" srcId="{EE699629-44FF-49F6-B932-B063913B91F3}" destId="{D38FBF3E-8BE7-4832-A7CE-23A2EAD910AE}" srcOrd="0" destOrd="0" presId="urn:microsoft.com/office/officeart/2005/8/layout/default"/>
    <dgm:cxn modelId="{8767D480-7C03-449A-93DA-8C56A7CF81B6}" type="presOf" srcId="{F4E57AE6-D71F-4C11-8C12-3FA601736379}" destId="{D6A8C935-FBD2-45CF-A888-6F9DFDD3CD7F}" srcOrd="0" destOrd="0" presId="urn:microsoft.com/office/officeart/2005/8/layout/default"/>
    <dgm:cxn modelId="{5A8D73B5-5B78-479F-A3CA-E43A639450A1}" type="presParOf" srcId="{D38FBF3E-8BE7-4832-A7CE-23A2EAD910AE}" destId="{E4CF614E-5B70-4D8C-A39F-3398F3FD90C0}" srcOrd="0" destOrd="0" presId="urn:microsoft.com/office/officeart/2005/8/layout/default"/>
    <dgm:cxn modelId="{42AC6EA1-DBC9-4252-A3CD-7703CD3A26B6}" type="presParOf" srcId="{D38FBF3E-8BE7-4832-A7CE-23A2EAD910AE}" destId="{B572D3F4-EAF4-4605-AFED-999594F9849F}" srcOrd="1" destOrd="0" presId="urn:microsoft.com/office/officeart/2005/8/layout/default"/>
    <dgm:cxn modelId="{056C7EA6-957C-40FE-B2D7-C8CFB0535526}" type="presParOf" srcId="{D38FBF3E-8BE7-4832-A7CE-23A2EAD910AE}" destId="{4ED46FC5-4765-412F-9CDE-C2DAB7396270}" srcOrd="2" destOrd="0" presId="urn:microsoft.com/office/officeart/2005/8/layout/default"/>
    <dgm:cxn modelId="{C25E160C-DC65-49C4-B564-F55C061B713E}" type="presParOf" srcId="{D38FBF3E-8BE7-4832-A7CE-23A2EAD910AE}" destId="{B78D8263-B4F1-4D87-84AB-5896CAD70EAF}" srcOrd="3" destOrd="0" presId="urn:microsoft.com/office/officeart/2005/8/layout/default"/>
    <dgm:cxn modelId="{5D250FA5-6C33-4D4C-8C31-B1AD677CD5F8}" type="presParOf" srcId="{D38FBF3E-8BE7-4832-A7CE-23A2EAD910AE}" destId="{BCE9126A-F14C-470A-A116-E18FF16A1B35}" srcOrd="4" destOrd="0" presId="urn:microsoft.com/office/officeart/2005/8/layout/default"/>
    <dgm:cxn modelId="{EB7DB381-98F7-4BA4-865D-AA40B116597A}" type="presParOf" srcId="{D38FBF3E-8BE7-4832-A7CE-23A2EAD910AE}" destId="{B221C117-D2BA-4706-A32A-D3D1359AF5B3}" srcOrd="5" destOrd="0" presId="urn:microsoft.com/office/officeart/2005/8/layout/default"/>
    <dgm:cxn modelId="{8A498AAF-8EA5-4502-BAEB-7E8821CFB47D}" type="presParOf" srcId="{D38FBF3E-8BE7-4832-A7CE-23A2EAD910AE}" destId="{2E2D15DC-06B1-4BB1-9FBA-42A79CBCEFA0}" srcOrd="6" destOrd="0" presId="urn:microsoft.com/office/officeart/2005/8/layout/default"/>
    <dgm:cxn modelId="{FCEC7E5F-32F7-4983-8DD5-AB03B77DB468}" type="presParOf" srcId="{D38FBF3E-8BE7-4832-A7CE-23A2EAD910AE}" destId="{53AAA52C-02FB-4D5D-82D3-0852626C1FEA}" srcOrd="7" destOrd="0" presId="urn:microsoft.com/office/officeart/2005/8/layout/default"/>
    <dgm:cxn modelId="{31D6A8AF-F313-4879-BCBB-0DDEE10F9CFE}" type="presParOf" srcId="{D38FBF3E-8BE7-4832-A7CE-23A2EAD910AE}" destId="{8C9DA650-BC8A-44DA-A199-15BAE1DD4FFE}" srcOrd="8" destOrd="0" presId="urn:microsoft.com/office/officeart/2005/8/layout/default"/>
    <dgm:cxn modelId="{99E0C300-3F4F-4E53-BA92-467A78D69F4B}" type="presParOf" srcId="{D38FBF3E-8BE7-4832-A7CE-23A2EAD910AE}" destId="{2FFE3121-977C-4506-94E5-504F60BE7BAC}" srcOrd="9" destOrd="0" presId="urn:microsoft.com/office/officeart/2005/8/layout/default"/>
    <dgm:cxn modelId="{B328A22E-4668-4186-9CBB-214C08FDE89E}" type="presParOf" srcId="{D38FBF3E-8BE7-4832-A7CE-23A2EAD910AE}" destId="{4D323F4A-21B2-41CF-B468-E828BAA22A1F}" srcOrd="10" destOrd="0" presId="urn:microsoft.com/office/officeart/2005/8/layout/default"/>
    <dgm:cxn modelId="{25DF6EBC-199C-4A0A-9AE5-27A194A11893}" type="presParOf" srcId="{D38FBF3E-8BE7-4832-A7CE-23A2EAD910AE}" destId="{92068240-1E41-4D40-8632-63A293491A21}" srcOrd="11" destOrd="0" presId="urn:microsoft.com/office/officeart/2005/8/layout/default"/>
    <dgm:cxn modelId="{B0ECF7A2-A4A6-4B6C-82AD-3D2D19C61AB7}" type="presParOf" srcId="{D38FBF3E-8BE7-4832-A7CE-23A2EAD910AE}" destId="{F6EA380B-B302-4F3B-B10B-0202553C2230}" srcOrd="12" destOrd="0" presId="urn:microsoft.com/office/officeart/2005/8/layout/default"/>
    <dgm:cxn modelId="{946AD9A2-F69B-494A-92E1-B9865131711E}" type="presParOf" srcId="{D38FBF3E-8BE7-4832-A7CE-23A2EAD910AE}" destId="{CDFC8765-9DDC-4691-A9AF-D5DBFE9D94A3}" srcOrd="13" destOrd="0" presId="urn:microsoft.com/office/officeart/2005/8/layout/default"/>
    <dgm:cxn modelId="{AB57F410-848F-4620-8054-2C306050A6CA}" type="presParOf" srcId="{D38FBF3E-8BE7-4832-A7CE-23A2EAD910AE}" destId="{D6A8C935-FBD2-45CF-A888-6F9DFDD3CD7F}" srcOrd="14" destOrd="0" presId="urn:microsoft.com/office/officeart/2005/8/layout/default"/>
    <dgm:cxn modelId="{88B89064-560A-4E7D-AF1B-30C597CE52F6}" type="presParOf" srcId="{D38FBF3E-8BE7-4832-A7CE-23A2EAD910AE}" destId="{C8BA3BA2-CA8B-4306-8690-E9F7A279A074}" srcOrd="15" destOrd="0" presId="urn:microsoft.com/office/officeart/2005/8/layout/default"/>
    <dgm:cxn modelId="{B938853B-6FF3-4A2C-869B-C0774A82841B}" type="presParOf" srcId="{D38FBF3E-8BE7-4832-A7CE-23A2EAD910AE}" destId="{7F41B740-1DD1-461A-A598-01E07193E7AB}" srcOrd="1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F614E-5B70-4D8C-A39F-3398F3FD90C0}">
      <dsp:nvSpPr>
        <dsp:cNvPr id="0" name=""/>
        <dsp:cNvSpPr/>
      </dsp:nvSpPr>
      <dsp:spPr>
        <a:xfrm>
          <a:off x="0" y="217591"/>
          <a:ext cx="2693022" cy="1377193"/>
        </a:xfrm>
        <a:prstGeom prst="rect">
          <a:avLst/>
        </a:prstGeom>
        <a:solidFill>
          <a:schemeClr val="bg1">
            <a:alpha val="6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chemeClr val="tx1"/>
              </a:solidFill>
            </a:rPr>
            <a:t>Взято участь у </a:t>
          </a:r>
          <a:r>
            <a:rPr lang="ru-RU" sz="1300" b="1" kern="1200" dirty="0" err="1" smtClean="0">
              <a:solidFill>
                <a:schemeClr val="tx1"/>
              </a:solidFill>
            </a:rPr>
            <a:t>міжархівному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виставковому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проєкті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щодо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вшанування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героїв</a:t>
          </a:r>
          <a:r>
            <a:rPr lang="ru-RU" sz="1300" b="1" kern="1200" dirty="0" smtClean="0">
              <a:solidFill>
                <a:schemeClr val="tx1"/>
              </a:solidFill>
            </a:rPr>
            <a:t>.</a:t>
          </a:r>
          <a:endParaRPr lang="ru-RU" sz="13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chemeClr val="tx1"/>
              </a:solidFill>
            </a:rPr>
            <a:t> Презентовано </a:t>
          </a:r>
          <a:r>
            <a:rPr lang="ru-RU" sz="1300" b="1" kern="1200" dirty="0" err="1" smtClean="0">
              <a:solidFill>
                <a:schemeClr val="tx1"/>
              </a:solidFill>
            </a:rPr>
            <a:t>оцифровані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архівні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документи</a:t>
          </a:r>
          <a:r>
            <a:rPr lang="ru-RU" sz="1300" b="1" kern="1200" dirty="0" smtClean="0">
              <a:solidFill>
                <a:schemeClr val="tx1"/>
              </a:solidFill>
            </a:rPr>
            <a:t> на </a:t>
          </a:r>
          <a:r>
            <a:rPr lang="ru-RU" sz="1300" b="1" kern="1200" dirty="0" err="1" smtClean="0">
              <a:solidFill>
                <a:schemeClr val="tx1"/>
              </a:solidFill>
            </a:rPr>
            <a:t>ресурсі</a:t>
          </a:r>
          <a:r>
            <a:rPr lang="ru-RU" sz="1300" b="1" kern="1200" dirty="0" smtClean="0">
              <a:solidFill>
                <a:schemeClr val="tx1"/>
              </a:solidFill>
            </a:rPr>
            <a:t> «</a:t>
          </a:r>
          <a:r>
            <a:rPr lang="ru-RU" sz="1300" b="1" kern="1200" dirty="0" err="1" smtClean="0">
              <a:solidFill>
                <a:schemeClr val="tx1"/>
              </a:solidFill>
            </a:rPr>
            <a:t>Запорізька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спадщина</a:t>
          </a:r>
          <a:r>
            <a:rPr lang="ru-RU" sz="1300" b="1" kern="1200" dirty="0" smtClean="0">
              <a:solidFill>
                <a:schemeClr val="tx1"/>
              </a:solidFill>
            </a:rPr>
            <a:t>».</a:t>
          </a:r>
        </a:p>
      </dsp:txBody>
      <dsp:txXfrm>
        <a:off x="0" y="217591"/>
        <a:ext cx="2693022" cy="1377193"/>
      </dsp:txXfrm>
    </dsp:sp>
    <dsp:sp modelId="{4ED46FC5-4765-412F-9CDE-C2DAB7396270}">
      <dsp:nvSpPr>
        <dsp:cNvPr id="0" name=""/>
        <dsp:cNvSpPr/>
      </dsp:nvSpPr>
      <dsp:spPr>
        <a:xfrm>
          <a:off x="2811675" y="216023"/>
          <a:ext cx="2441521" cy="1409656"/>
        </a:xfrm>
        <a:prstGeom prst="rect">
          <a:avLst/>
        </a:prstGeom>
        <a:solidFill>
          <a:schemeClr val="bg1">
            <a:alpha val="6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300" b="1" kern="1200" dirty="0" smtClean="0">
              <a:solidFill>
                <a:schemeClr val="tx1"/>
              </a:solidFill>
            </a:rPr>
            <a:t>Прийнято на зберігання 3948 справ від 23 </a:t>
          </a:r>
          <a:r>
            <a:rPr lang="ru-RU" sz="1300" b="1" kern="1200" dirty="0" err="1" smtClean="0">
              <a:solidFill>
                <a:schemeClr val="tx1"/>
              </a:solidFill>
            </a:rPr>
            <a:t>установ-джерел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комплектування</a:t>
          </a:r>
          <a:r>
            <a:rPr lang="uk-UA" sz="1300" b="1" kern="1200" dirty="0" smtClean="0">
              <a:solidFill>
                <a:schemeClr val="tx1"/>
              </a:solidFill>
            </a:rPr>
            <a:t>,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300" b="1" kern="1200" dirty="0" smtClean="0">
              <a:solidFill>
                <a:schemeClr val="tx1"/>
              </a:solidFill>
            </a:rPr>
            <a:t>100 </a:t>
          </a:r>
          <a:r>
            <a:rPr lang="ru-RU" sz="1300" b="1" kern="1200" dirty="0" smtClean="0">
              <a:solidFill>
                <a:schemeClr val="tx1"/>
              </a:solidFill>
            </a:rPr>
            <a:t>од. обл. </a:t>
          </a:r>
          <a:r>
            <a:rPr lang="ru-RU" sz="1300" b="1" kern="1200" dirty="0" err="1" smtClean="0">
              <a:solidFill>
                <a:schemeClr val="tx1"/>
              </a:solidFill>
            </a:rPr>
            <a:t>цифрових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фотодокументів</a:t>
          </a:r>
          <a:r>
            <a:rPr lang="ru-RU" sz="1300" b="1" kern="1200" dirty="0" smtClean="0">
              <a:solidFill>
                <a:schemeClr val="tx1"/>
              </a:solidFill>
            </a:rPr>
            <a:t>.</a:t>
          </a:r>
          <a:endParaRPr lang="uk-UA" sz="1300" kern="1200" dirty="0" smtClean="0">
            <a:solidFill>
              <a:schemeClr val="tx1"/>
            </a:solidFill>
          </a:endParaRPr>
        </a:p>
      </dsp:txBody>
      <dsp:txXfrm>
        <a:off x="2811675" y="216023"/>
        <a:ext cx="2441521" cy="1409656"/>
      </dsp:txXfrm>
    </dsp:sp>
    <dsp:sp modelId="{BCE9126A-F14C-470A-A116-E18FF16A1B35}">
      <dsp:nvSpPr>
        <dsp:cNvPr id="0" name=""/>
        <dsp:cNvSpPr/>
      </dsp:nvSpPr>
      <dsp:spPr>
        <a:xfrm>
          <a:off x="5436603" y="216023"/>
          <a:ext cx="2441521" cy="1411589"/>
        </a:xfrm>
        <a:prstGeom prst="rect">
          <a:avLst/>
        </a:prstGeom>
        <a:solidFill>
          <a:schemeClr val="bg1">
            <a:alpha val="6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346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Оцифровано 829 справ </a:t>
          </a:r>
          <a:endParaRPr lang="ru-RU" sz="1300" b="1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346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на </a:t>
          </a:r>
          <a:r>
            <a:rPr lang="ru-RU" sz="1300" b="1" kern="1200" dirty="0" smtClean="0">
              <a:solidFill>
                <a:schemeClr val="tx1"/>
              </a:solidFill>
            </a:rPr>
            <a:t>96226 </a:t>
          </a:r>
          <a:r>
            <a:rPr lang="ru-RU" sz="1300" b="1" kern="1200" dirty="0" err="1" smtClean="0">
              <a:solidFill>
                <a:schemeClr val="tx1"/>
              </a:solidFill>
            </a:rPr>
            <a:t>кадрів</a:t>
          </a:r>
          <a:r>
            <a:rPr lang="ru-RU" sz="1300" b="1" kern="1200" dirty="0" smtClean="0">
              <a:solidFill>
                <a:schemeClr val="tx1"/>
              </a:solidFill>
            </a:rPr>
            <a:t>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346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Оцифровано за </a:t>
          </a:r>
          <a:r>
            <a:rPr lang="ru-RU" sz="1300" b="1" kern="1200" dirty="0" err="1" smtClean="0">
              <a:solidFill>
                <a:schemeClr val="tx1"/>
              </a:solidFill>
            </a:rPr>
            <a:t>угодою</a:t>
          </a:r>
          <a:r>
            <a:rPr lang="ru-RU" sz="1300" b="1" kern="1200" dirty="0" smtClean="0">
              <a:solidFill>
                <a:schemeClr val="tx1"/>
              </a:solidFill>
            </a:rPr>
            <a:t> з </a:t>
          </a:r>
          <a:r>
            <a:rPr lang="en-US" sz="1300" b="1" kern="1200" dirty="0" err="1" smtClean="0">
              <a:solidFill>
                <a:schemeClr val="tx1"/>
              </a:solidFill>
            </a:rPr>
            <a:t>FamilySearch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smtClean="0">
              <a:solidFill>
                <a:schemeClr val="tx1"/>
              </a:solidFill>
            </a:rPr>
            <a:t>3807 справ на </a:t>
          </a:r>
          <a:r>
            <a:rPr lang="ru-RU" sz="1300" b="1" kern="1200" dirty="0" smtClean="0">
              <a:solidFill>
                <a:schemeClr val="tx1"/>
              </a:solidFill>
            </a:rPr>
            <a:t>797321 </a:t>
          </a:r>
          <a:r>
            <a:rPr lang="ru-RU" sz="1300" b="1" kern="1200" dirty="0" err="1" smtClean="0">
              <a:solidFill>
                <a:schemeClr val="tx1"/>
              </a:solidFill>
            </a:rPr>
            <a:t>кадрів</a:t>
          </a:r>
          <a:r>
            <a:rPr lang="ru-RU" sz="1300" b="1" kern="1200" dirty="0" smtClean="0">
              <a:solidFill>
                <a:schemeClr val="tx1"/>
              </a:solidFill>
            </a:rPr>
            <a:t>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346"/>
            </a:spcAft>
          </a:pPr>
          <a:r>
            <a:rPr lang="ru-RU" sz="1300" b="1" kern="1200" dirty="0" err="1" smtClean="0">
              <a:solidFill>
                <a:schemeClr val="tx1"/>
              </a:solidFill>
            </a:rPr>
            <a:t>Оприлюднено</a:t>
          </a:r>
          <a:r>
            <a:rPr lang="ru-RU" sz="1300" b="1" kern="1200" dirty="0" smtClean="0">
              <a:solidFill>
                <a:schemeClr val="tx1"/>
              </a:solidFill>
            </a:rPr>
            <a:t> на </a:t>
          </a:r>
          <a:r>
            <a:rPr lang="ru-RU" sz="1300" b="1" kern="1200" dirty="0" err="1" smtClean="0">
              <a:solidFill>
                <a:schemeClr val="tx1"/>
              </a:solidFill>
            </a:rPr>
            <a:t>сайті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архіву</a:t>
          </a:r>
          <a:r>
            <a:rPr lang="ru-RU" sz="1300" b="1" kern="1200" dirty="0" smtClean="0">
              <a:solidFill>
                <a:schemeClr val="tx1"/>
              </a:solidFill>
            </a:rPr>
            <a:t> 1034 описи справ.</a:t>
          </a:r>
          <a:endParaRPr lang="uk-UA" sz="1300" kern="1200" dirty="0">
            <a:solidFill>
              <a:schemeClr val="tx1"/>
            </a:solidFill>
          </a:endParaRPr>
        </a:p>
      </dsp:txBody>
      <dsp:txXfrm>
        <a:off x="5436603" y="216023"/>
        <a:ext cx="2441521" cy="1411589"/>
      </dsp:txXfrm>
    </dsp:sp>
    <dsp:sp modelId="{2E2D15DC-06B1-4BB1-9FBA-42A79CBCEFA0}">
      <dsp:nvSpPr>
        <dsp:cNvPr id="0" name=""/>
        <dsp:cNvSpPr/>
      </dsp:nvSpPr>
      <dsp:spPr>
        <a:xfrm>
          <a:off x="0" y="1728189"/>
          <a:ext cx="2599048" cy="1464912"/>
        </a:xfrm>
        <a:prstGeom prst="rect">
          <a:avLst/>
        </a:prstGeom>
        <a:solidFill>
          <a:schemeClr val="bg1">
            <a:alpha val="6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Участь у 2 телепередачах 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Створено </a:t>
          </a:r>
          <a:r>
            <a:rPr lang="ru-RU" sz="1300" b="1" kern="1200" dirty="0" err="1" smtClean="0">
              <a:solidFill>
                <a:schemeClr val="tx1"/>
              </a:solidFill>
            </a:rPr>
            <a:t>відеоролик</a:t>
          </a:r>
          <a:r>
            <a:rPr lang="ru-RU" sz="1300" b="1" kern="1200" dirty="0" smtClean="0">
              <a:solidFill>
                <a:schemeClr val="tx1"/>
              </a:solidFill>
            </a:rPr>
            <a:t> «</a:t>
          </a:r>
          <a:r>
            <a:rPr lang="ru-RU" sz="1300" b="1" kern="1200" dirty="0" err="1" smtClean="0">
              <a:solidFill>
                <a:schemeClr val="tx1"/>
              </a:solidFill>
            </a:rPr>
            <a:t>Державний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архів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Запорізької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області</a:t>
          </a:r>
          <a:r>
            <a:rPr lang="ru-RU" sz="1300" b="1" kern="1200" dirty="0" smtClean="0">
              <a:solidFill>
                <a:schemeClr val="tx1"/>
              </a:solidFill>
            </a:rPr>
            <a:t> – </a:t>
          </a:r>
          <a:r>
            <a:rPr lang="ru-RU" sz="1300" b="1" kern="1200" dirty="0" err="1" smtClean="0">
              <a:solidFill>
                <a:schemeClr val="tx1"/>
              </a:solidFill>
            </a:rPr>
            <a:t>доступність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фізична</a:t>
          </a:r>
          <a:r>
            <a:rPr lang="ru-RU" sz="1300" b="1" kern="1200" dirty="0" smtClean="0">
              <a:solidFill>
                <a:schemeClr val="tx1"/>
              </a:solidFill>
            </a:rPr>
            <a:t>, </a:t>
          </a:r>
          <a:r>
            <a:rPr lang="ru-RU" sz="1300" b="1" kern="1200" dirty="0" err="1" smtClean="0">
              <a:solidFill>
                <a:schemeClr val="tx1"/>
              </a:solidFill>
            </a:rPr>
            <a:t>цифрова</a:t>
          </a:r>
          <a:r>
            <a:rPr lang="ru-RU" sz="1300" b="1" kern="1200" dirty="0" smtClean="0">
              <a:solidFill>
                <a:schemeClr val="tx1"/>
              </a:solidFill>
            </a:rPr>
            <a:t>, </a:t>
          </a:r>
          <a:r>
            <a:rPr lang="ru-RU" sz="1300" b="1" kern="1200" dirty="0" err="1" smtClean="0">
              <a:solidFill>
                <a:schemeClr val="tx1"/>
              </a:solidFill>
            </a:rPr>
            <a:t>медійна</a:t>
          </a:r>
          <a:r>
            <a:rPr lang="ru-RU" sz="1300" b="1" kern="1200" dirty="0" smtClean="0">
              <a:solidFill>
                <a:schemeClr val="tx1"/>
              </a:solidFill>
            </a:rPr>
            <a:t>».</a:t>
          </a:r>
          <a:endParaRPr lang="ru-RU" sz="1300" b="1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tx1"/>
              </a:solidFill>
            </a:rPr>
            <a:t>Організовано практику студентів.</a:t>
          </a:r>
        </a:p>
      </dsp:txBody>
      <dsp:txXfrm>
        <a:off x="0" y="1728189"/>
        <a:ext cx="2599048" cy="1464912"/>
      </dsp:txXfrm>
    </dsp:sp>
    <dsp:sp modelId="{8C9DA650-BC8A-44DA-A199-15BAE1DD4FFE}">
      <dsp:nvSpPr>
        <dsp:cNvPr id="0" name=""/>
        <dsp:cNvSpPr/>
      </dsp:nvSpPr>
      <dsp:spPr>
        <a:xfrm>
          <a:off x="2923069" y="1911831"/>
          <a:ext cx="2441521" cy="1328529"/>
        </a:xfrm>
        <a:prstGeom prst="rect">
          <a:avLst/>
        </a:prstGeom>
        <a:solidFill>
          <a:schemeClr val="bg1">
            <a:alpha val="68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chemeClr val="tx1"/>
              </a:solidFill>
            </a:rPr>
            <a:t>Проведено роботу з </a:t>
          </a:r>
          <a:r>
            <a:rPr lang="ru-RU" sz="1300" b="1" kern="1200" dirty="0" err="1" smtClean="0">
              <a:solidFill>
                <a:schemeClr val="tx1"/>
              </a:solidFill>
            </a:rPr>
            <a:t>передавання</a:t>
          </a:r>
          <a:r>
            <a:rPr lang="ru-RU" sz="1300" b="1" kern="1200" dirty="0" smtClean="0">
              <a:solidFill>
                <a:schemeClr val="tx1"/>
              </a:solidFill>
            </a:rPr>
            <a:t> на </a:t>
          </a:r>
          <a:r>
            <a:rPr lang="ru-RU" sz="1300" b="1" kern="1200" dirty="0" err="1" smtClean="0">
              <a:solidFill>
                <a:schemeClr val="tx1"/>
              </a:solidFill>
            </a:rPr>
            <a:t>загальне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зберігання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розсекречених</a:t>
          </a:r>
          <a:r>
            <a:rPr lang="ru-RU" sz="1300" b="1" kern="1200" dirty="0" smtClean="0">
              <a:solidFill>
                <a:schemeClr val="tx1"/>
              </a:solidFill>
            </a:rPr>
            <a:t> справ 10 </a:t>
          </a:r>
          <a:r>
            <a:rPr lang="ru-RU" sz="1300" b="1" kern="1200" dirty="0" err="1" smtClean="0">
              <a:solidFill>
                <a:schemeClr val="tx1"/>
              </a:solidFill>
            </a:rPr>
            <a:t>архівних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фондів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колишнього</a:t>
          </a:r>
          <a:r>
            <a:rPr lang="ru-RU" sz="1300" b="1" kern="1200" smtClean="0">
              <a:solidFill>
                <a:schemeClr val="tx1"/>
              </a:solidFill>
            </a:rPr>
            <a:t> СРСР.</a:t>
          </a:r>
          <a:endParaRPr lang="uk-UA" sz="1300" b="1" kern="1200" dirty="0" smtClean="0"/>
        </a:p>
      </dsp:txBody>
      <dsp:txXfrm>
        <a:off x="2923069" y="1911831"/>
        <a:ext cx="2441521" cy="1328529"/>
      </dsp:txXfrm>
    </dsp:sp>
    <dsp:sp modelId="{4D323F4A-21B2-41CF-B468-E828BAA22A1F}">
      <dsp:nvSpPr>
        <dsp:cNvPr id="0" name=""/>
        <dsp:cNvSpPr/>
      </dsp:nvSpPr>
      <dsp:spPr>
        <a:xfrm>
          <a:off x="5515379" y="1800197"/>
          <a:ext cx="2441521" cy="1432406"/>
        </a:xfrm>
        <a:prstGeom prst="rect">
          <a:avLst/>
        </a:prstGeom>
        <a:solidFill>
          <a:schemeClr val="bg1">
            <a:alpha val="6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spcBef>
              <a:spcPct val="0"/>
            </a:spcBef>
          </a:pPr>
          <a:r>
            <a:rPr lang="uk-UA" sz="1300" b="1" kern="1200" dirty="0" smtClean="0">
              <a:solidFill>
                <a:schemeClr val="tx1"/>
              </a:solidFill>
            </a:rPr>
            <a:t>До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бази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даних</a:t>
          </a:r>
          <a:r>
            <a:rPr lang="ru-RU" sz="1300" b="1" kern="1200" dirty="0" smtClean="0">
              <a:solidFill>
                <a:schemeClr val="tx1"/>
              </a:solidFill>
            </a:rPr>
            <a:t> «</a:t>
          </a:r>
          <a:r>
            <a:rPr lang="ru-RU" sz="1300" b="1" kern="1200" dirty="0" err="1" smtClean="0">
              <a:solidFill>
                <a:schemeClr val="tx1"/>
              </a:solidFill>
            </a:rPr>
            <a:t>Український</a:t>
          </a:r>
          <a:r>
            <a:rPr lang="ru-RU" sz="1300" b="1" kern="1200" dirty="0" smtClean="0">
              <a:solidFill>
                <a:schemeClr val="tx1"/>
              </a:solidFill>
            </a:rPr>
            <a:t> мартиролог ХХ </a:t>
          </a:r>
          <a:r>
            <a:rPr lang="ru-RU" sz="1300" b="1" kern="1200" dirty="0" err="1" smtClean="0">
              <a:solidFill>
                <a:schemeClr val="tx1"/>
              </a:solidFill>
            </a:rPr>
            <a:t>століття</a:t>
          </a:r>
          <a:r>
            <a:rPr lang="ru-RU" sz="1300" b="1" kern="1200" dirty="0" smtClean="0">
              <a:solidFill>
                <a:schemeClr val="tx1"/>
              </a:solidFill>
            </a:rPr>
            <a:t>» внесено </a:t>
          </a:r>
          <a:r>
            <a:rPr lang="ru-RU" sz="1300" b="1" kern="1200" dirty="0" err="1" smtClean="0">
              <a:solidFill>
                <a:schemeClr val="tx1"/>
              </a:solidFill>
            </a:rPr>
            <a:t>інформацію</a:t>
          </a:r>
          <a:r>
            <a:rPr lang="ru-RU" sz="1300" b="1" kern="1200" dirty="0" smtClean="0">
              <a:solidFill>
                <a:schemeClr val="tx1"/>
              </a:solidFill>
            </a:rPr>
            <a:t> про 1021 </a:t>
          </a:r>
          <a:r>
            <a:rPr lang="ru-RU" sz="1300" b="1" kern="1200" dirty="0" err="1" smtClean="0">
              <a:solidFill>
                <a:schemeClr val="tx1"/>
              </a:solidFill>
            </a:rPr>
            <a:t>репресовану</a:t>
          </a:r>
          <a:r>
            <a:rPr lang="ru-RU" sz="1300" b="1" kern="1200" dirty="0" smtClean="0">
              <a:solidFill>
                <a:schemeClr val="tx1"/>
              </a:solidFill>
            </a:rPr>
            <a:t> особу (</a:t>
          </a:r>
          <a:r>
            <a:rPr lang="ru-RU" sz="1300" b="1" kern="1200" dirty="0" err="1" smtClean="0">
              <a:solidFill>
                <a:schemeClr val="tx1"/>
              </a:solidFill>
            </a:rPr>
            <a:t>всього</a:t>
          </a:r>
          <a:r>
            <a:rPr lang="ru-RU" sz="1300" b="1" kern="1200" dirty="0" smtClean="0">
              <a:solidFill>
                <a:schemeClr val="tx1"/>
              </a:solidFill>
            </a:rPr>
            <a:t> – 6603 </a:t>
          </a:r>
          <a:r>
            <a:rPr lang="ru-RU" sz="1300" b="1" kern="1200" dirty="0" err="1" smtClean="0">
              <a:solidFill>
                <a:schemeClr val="tx1"/>
              </a:solidFill>
            </a:rPr>
            <a:t>репресованих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осіб</a:t>
          </a:r>
          <a:r>
            <a:rPr lang="ru-RU" sz="1300" b="1" kern="1200" dirty="0" smtClean="0">
              <a:solidFill>
                <a:schemeClr val="tx1"/>
              </a:solidFill>
            </a:rPr>
            <a:t>).</a:t>
          </a:r>
          <a:endParaRPr lang="uk-UA" sz="1300" b="1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300" b="1" kern="1200" dirty="0">
            <a:solidFill>
              <a:schemeClr val="tx1"/>
            </a:solidFill>
          </a:endParaRPr>
        </a:p>
      </dsp:txBody>
      <dsp:txXfrm>
        <a:off x="5515379" y="1800197"/>
        <a:ext cx="2441521" cy="1432406"/>
      </dsp:txXfrm>
    </dsp:sp>
    <dsp:sp modelId="{F6EA380B-B302-4F3B-B10B-0202553C2230}">
      <dsp:nvSpPr>
        <dsp:cNvPr id="0" name=""/>
        <dsp:cNvSpPr/>
      </dsp:nvSpPr>
      <dsp:spPr>
        <a:xfrm>
          <a:off x="0" y="3304621"/>
          <a:ext cx="2685673" cy="1464912"/>
        </a:xfrm>
        <a:prstGeom prst="rect">
          <a:avLst/>
        </a:prstGeom>
        <a:solidFill>
          <a:schemeClr val="bg1">
            <a:alpha val="68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chemeClr val="tx1"/>
              </a:solidFill>
            </a:rPr>
            <a:t>Підготовлено</a:t>
          </a:r>
          <a:r>
            <a:rPr lang="ru-RU" sz="1300" b="1" kern="1200" dirty="0" smtClean="0">
              <a:solidFill>
                <a:schemeClr val="tx1"/>
              </a:solidFill>
            </a:rPr>
            <a:t> 5 онлайн </a:t>
          </a:r>
          <a:r>
            <a:rPr lang="ru-RU" sz="1300" b="1" kern="1200" dirty="0" err="1" smtClean="0">
              <a:solidFill>
                <a:schemeClr val="tx1"/>
              </a:solidFill>
            </a:rPr>
            <a:t>виставок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архівних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документів</a:t>
          </a:r>
          <a:r>
            <a:rPr lang="ru-RU" sz="1300" b="1" kern="1200" dirty="0" smtClean="0">
              <a:solidFill>
                <a:schemeClr val="tx1"/>
              </a:solidFill>
            </a:rPr>
            <a:t>.</a:t>
          </a:r>
          <a:endParaRPr lang="uk-UA" sz="1300" b="1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chemeClr val="tx1"/>
              </a:solidFill>
            </a:rPr>
            <a:t>Виконано</a:t>
          </a:r>
          <a:r>
            <a:rPr lang="ru-RU" sz="1300" b="1" kern="1200" dirty="0" smtClean="0">
              <a:solidFill>
                <a:schemeClr val="tx1"/>
              </a:solidFill>
            </a:rPr>
            <a:t> 1573 </a:t>
          </a:r>
          <a:r>
            <a:rPr lang="ru-RU" sz="1300" b="1" kern="1200" dirty="0" err="1" smtClean="0">
              <a:solidFill>
                <a:schemeClr val="tx1"/>
              </a:solidFill>
            </a:rPr>
            <a:t>звернення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громадян</a:t>
          </a:r>
          <a:r>
            <a:rPr lang="ru-RU" sz="1300" b="1" kern="1200" dirty="0" smtClean="0">
              <a:solidFill>
                <a:schemeClr val="tx1"/>
              </a:solidFill>
            </a:rPr>
            <a:t>, видано 2259 </a:t>
          </a:r>
          <a:r>
            <a:rPr lang="ru-RU" sz="1300" b="1" kern="1200" dirty="0" err="1" smtClean="0">
              <a:solidFill>
                <a:schemeClr val="tx1"/>
              </a:solidFill>
            </a:rPr>
            <a:t>довідок</a:t>
          </a:r>
          <a:r>
            <a:rPr lang="ru-RU" sz="1300" b="1" kern="1200" dirty="0" smtClean="0">
              <a:solidFill>
                <a:schemeClr val="tx1"/>
              </a:solidFill>
            </a:rPr>
            <a:t> та </a:t>
          </a:r>
          <a:r>
            <a:rPr lang="ru-RU" sz="1300" b="1" kern="1200" dirty="0" err="1" smtClean="0">
              <a:solidFill>
                <a:schemeClr val="tx1"/>
              </a:solidFill>
            </a:rPr>
            <a:t>інформаційних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документів</a:t>
          </a:r>
          <a:r>
            <a:rPr lang="ru-RU" sz="1300" b="1" kern="1200" dirty="0" smtClean="0">
              <a:solidFill>
                <a:schemeClr val="tx1"/>
              </a:solidFill>
            </a:rPr>
            <a:t>.</a:t>
          </a:r>
          <a:endParaRPr lang="uk-UA" sz="1300" b="1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У читальному </a:t>
          </a:r>
          <a:r>
            <a:rPr lang="ru-RU" sz="1300" b="1" kern="1200" dirty="0" err="1" smtClean="0">
              <a:solidFill>
                <a:schemeClr val="tx1"/>
              </a:solidFill>
            </a:rPr>
            <a:t>залі</a:t>
          </a:r>
          <a:r>
            <a:rPr lang="ru-RU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err="1" smtClean="0">
              <a:solidFill>
                <a:schemeClr val="tx1"/>
              </a:solidFill>
            </a:rPr>
            <a:t>організовано</a:t>
          </a:r>
          <a:r>
            <a:rPr lang="ru-RU" sz="1300" b="1" kern="1200" dirty="0" smtClean="0">
              <a:solidFill>
                <a:schemeClr val="tx1"/>
              </a:solidFill>
            </a:rPr>
            <a:t> роботу 18 </a:t>
          </a:r>
          <a:r>
            <a:rPr lang="ru-RU" sz="1300" b="1" kern="1200" dirty="0" err="1" smtClean="0">
              <a:solidFill>
                <a:schemeClr val="tx1"/>
              </a:solidFill>
            </a:rPr>
            <a:t>користувачам</a:t>
          </a:r>
          <a:r>
            <a:rPr lang="ru-RU" sz="1300" b="1" kern="1200" dirty="0" smtClean="0">
              <a:solidFill>
                <a:schemeClr val="tx1"/>
              </a:solidFill>
            </a:rPr>
            <a:t>.</a:t>
          </a:r>
          <a:endParaRPr lang="ru-RU" sz="1300" b="1" kern="1200" dirty="0" smtClean="0">
            <a:solidFill>
              <a:schemeClr val="tx1"/>
            </a:solidFill>
          </a:endParaRPr>
        </a:p>
      </dsp:txBody>
      <dsp:txXfrm>
        <a:off x="0" y="3304621"/>
        <a:ext cx="2685673" cy="1464912"/>
      </dsp:txXfrm>
    </dsp:sp>
    <dsp:sp modelId="{D6A8C935-FBD2-45CF-A888-6F9DFDD3CD7F}">
      <dsp:nvSpPr>
        <dsp:cNvPr id="0" name=""/>
        <dsp:cNvSpPr/>
      </dsp:nvSpPr>
      <dsp:spPr>
        <a:xfrm>
          <a:off x="2881026" y="3534092"/>
          <a:ext cx="2441521" cy="1233559"/>
        </a:xfrm>
        <a:prstGeom prst="rect">
          <a:avLst/>
        </a:prstGeom>
        <a:solidFill>
          <a:schemeClr val="bg1">
            <a:alpha val="68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R="0" lvl="0" algn="ctr" defTabSz="57785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tabLst/>
            <a:defRPr/>
          </a:pPr>
          <a:r>
            <a:rPr lang="uk-UA" sz="1300" b="1" kern="1200" dirty="0" smtClean="0">
              <a:solidFill>
                <a:schemeClr val="tx1"/>
              </a:solidFill>
            </a:rPr>
            <a:t>Проведено 6 засідань ЕПК:</a:t>
          </a:r>
        </a:p>
        <a:p>
          <a:pPr marR="0" lvl="0" algn="ctr" defTabSz="57785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tabLst/>
            <a:defRPr/>
          </a:pPr>
          <a:r>
            <a:rPr lang="uk-UA" sz="1300" b="1" kern="1200" dirty="0" smtClean="0">
              <a:solidFill>
                <a:schemeClr val="tx1"/>
              </a:solidFill>
            </a:rPr>
            <a:t>погоджено 117 документів (актів, інструкцій, положень, номенклатур),</a:t>
          </a:r>
        </a:p>
        <a:p>
          <a:pPr marR="0" lvl="0" algn="ctr" defTabSz="57785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tabLst/>
            <a:defRPr/>
          </a:pPr>
          <a:r>
            <a:rPr lang="uk-UA" sz="1300" b="1" kern="1200" dirty="0" smtClean="0">
              <a:solidFill>
                <a:schemeClr val="tx1"/>
              </a:solidFill>
            </a:rPr>
            <a:t>схвалено та погоджено 116 описів на 28296 од. зб.</a:t>
          </a:r>
        </a:p>
      </dsp:txBody>
      <dsp:txXfrm>
        <a:off x="2881026" y="3534092"/>
        <a:ext cx="2441521" cy="1233559"/>
      </dsp:txXfrm>
    </dsp:sp>
    <dsp:sp modelId="{7F41B740-1DD1-461A-A598-01E07193E7AB}">
      <dsp:nvSpPr>
        <dsp:cNvPr id="0" name=""/>
        <dsp:cNvSpPr/>
      </dsp:nvSpPr>
      <dsp:spPr>
        <a:xfrm>
          <a:off x="5481002" y="3682671"/>
          <a:ext cx="2441521" cy="1051660"/>
        </a:xfrm>
        <a:prstGeom prst="rect">
          <a:avLst/>
        </a:prstGeom>
        <a:solidFill>
          <a:schemeClr val="bg1">
            <a:alpha val="6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Проведено </a:t>
          </a:r>
          <a:r>
            <a:rPr lang="ru-RU" sz="1400" b="1" kern="1200" dirty="0" err="1" smtClean="0">
              <a:solidFill>
                <a:schemeClr val="tx1"/>
              </a:solidFill>
            </a:rPr>
            <a:t>перевіряння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наявності</a:t>
          </a:r>
          <a:r>
            <a:rPr lang="ru-RU" sz="1400" b="1" kern="1200" dirty="0" smtClean="0">
              <a:solidFill>
                <a:schemeClr val="tx1"/>
              </a:solidFill>
            </a:rPr>
            <a:t> і стану </a:t>
          </a:r>
          <a:r>
            <a:rPr lang="ru-RU" sz="1400" b="1" kern="1200" dirty="0" err="1" smtClean="0">
              <a:solidFill>
                <a:schemeClr val="tx1"/>
              </a:solidFill>
            </a:rPr>
            <a:t>документів</a:t>
          </a:r>
          <a:r>
            <a:rPr lang="ru-RU" sz="1400" b="1" kern="1200" dirty="0" smtClean="0">
              <a:solidFill>
                <a:schemeClr val="tx1"/>
              </a:solidFill>
            </a:rPr>
            <a:t> 17019 справ по 34 фондах.</a:t>
          </a:r>
          <a:endParaRPr lang="uk-UA" sz="1400" b="1" kern="1200" dirty="0" smtClean="0">
            <a:solidFill>
              <a:schemeClr val="tx1"/>
            </a:solidFill>
          </a:endParaRPr>
        </a:p>
      </dsp:txBody>
      <dsp:txXfrm>
        <a:off x="5481002" y="3682671"/>
        <a:ext cx="2441521" cy="1051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AEA1F-DDA6-42DA-B1F8-4279708342ED}" type="datetimeFigureOut">
              <a:rPr lang="uk-UA" smtClean="0"/>
              <a:t>22.07.2025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9F220-A5C9-41D6-A2C0-85DA5BB4CA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83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 - ZAM\01Допорогові закупівлі\БУКЛЕТ__\2016\Фото буклет\DSC002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855147"/>
            <a:ext cx="9001000" cy="551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001000" cy="1156990"/>
          </a:xfrm>
          <a:solidFill>
            <a:schemeClr val="bg2">
              <a:lumMod val="50000"/>
            </a:schemeClr>
          </a:solidFill>
        </p:spPr>
        <p:txBody>
          <a:bodyPr anchor="t">
            <a:noAutofit/>
          </a:bodyPr>
          <a:lstStyle/>
          <a:p>
            <a:r>
              <a:rPr lang="uk-UA" sz="3500" b="1" cap="all" dirty="0" smtClean="0">
                <a:solidFill>
                  <a:schemeClr val="bg1"/>
                </a:solidFill>
              </a:rPr>
              <a:t>ДЕРЖАВНИЙ АРХІВ ЗАПОРІЗЬКОЇ ОБЛАСТІ</a:t>
            </a:r>
            <a:br>
              <a:rPr lang="uk-UA" sz="3500" b="1" cap="all" dirty="0" smtClean="0">
                <a:solidFill>
                  <a:schemeClr val="bg1"/>
                </a:solidFill>
              </a:rPr>
            </a:br>
            <a:r>
              <a:rPr lang="uk-UA" sz="3500" b="1" cap="all" dirty="0" smtClean="0">
                <a:solidFill>
                  <a:schemeClr val="bg1"/>
                </a:solidFill>
              </a:rPr>
              <a:t>ПІДСУМКИ РОБОТИ ЗА І ПІВРІЧЧЯ 2025 РОКУ</a:t>
            </a:r>
            <a:endParaRPr lang="uk-UA" sz="35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38857562"/>
              </p:ext>
            </p:extLst>
          </p:nvPr>
        </p:nvGraphicFramePr>
        <p:xfrm>
          <a:off x="503549" y="1340767"/>
          <a:ext cx="8064896" cy="5032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88302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197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ДЕРЖАВНИЙ АРХІВ ЗАПОРІЗЬКОЇ ОБЛАСТІ ПІДСУМКИ РОБОТИ ЗА І ПІВРІЧЧЯ 2025 РОКУ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архівної справи </dc:title>
  <dc:creator>Zam</dc:creator>
  <cp:lastModifiedBy>User</cp:lastModifiedBy>
  <cp:revision>41</cp:revision>
  <cp:lastPrinted>2020-01-20T07:01:42Z</cp:lastPrinted>
  <dcterms:created xsi:type="dcterms:W3CDTF">2018-01-25T09:47:48Z</dcterms:created>
  <dcterms:modified xsi:type="dcterms:W3CDTF">2025-07-22T08:14:36Z</dcterms:modified>
</cp:coreProperties>
</file>